
<file path=[Content_Types].xml><?xml version="1.0" encoding="utf-8"?>
<Types xmlns="http://schemas.openxmlformats.org/package/2006/content-types">
  <Default Extension="dib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17.xml" ContentType="application/vnd.openxmlformats-officedocument.drawingml.chart+xml"/>
  <Override PartName="/ppt/drawings/drawing7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2.xml" ContentType="application/vnd.openxmlformats-officedocument.presentationml.notesSlide+xml"/>
  <Override PartName="/ppt/charts/chart2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31.xml" ContentType="application/vnd.openxmlformats-officedocument.presentationml.notesSlide+xml"/>
  <Override PartName="/ppt/charts/chart2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1.xml" ContentType="application/vnd.openxmlformats-officedocument.presentationml.notesSlide+xml"/>
  <Override PartName="/ppt/charts/chart3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media/image5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4935" r:id="rId2"/>
    <p:sldId id="256" r:id="rId3"/>
    <p:sldId id="4528" r:id="rId4"/>
    <p:sldId id="4535" r:id="rId5"/>
    <p:sldId id="374" r:id="rId6"/>
    <p:sldId id="4861" r:id="rId7"/>
    <p:sldId id="4862" r:id="rId8"/>
    <p:sldId id="257" r:id="rId9"/>
    <p:sldId id="4860" r:id="rId10"/>
    <p:sldId id="4996" r:id="rId11"/>
    <p:sldId id="4851" r:id="rId12"/>
    <p:sldId id="4997" r:id="rId13"/>
    <p:sldId id="5003" r:id="rId14"/>
    <p:sldId id="4998" r:id="rId15"/>
    <p:sldId id="4856" r:id="rId16"/>
    <p:sldId id="4999" r:id="rId17"/>
    <p:sldId id="4857" r:id="rId18"/>
    <p:sldId id="5000" r:id="rId19"/>
    <p:sldId id="4845" r:id="rId20"/>
    <p:sldId id="4985" r:id="rId21"/>
    <p:sldId id="5001" r:id="rId22"/>
    <p:sldId id="4989" r:id="rId23"/>
    <p:sldId id="4850" r:id="rId24"/>
    <p:sldId id="4991" r:id="rId25"/>
    <p:sldId id="5004" r:id="rId26"/>
    <p:sldId id="4515" r:id="rId27"/>
    <p:sldId id="5005" r:id="rId28"/>
    <p:sldId id="4974" r:id="rId29"/>
    <p:sldId id="4980" r:id="rId30"/>
    <p:sldId id="4979" r:id="rId31"/>
    <p:sldId id="4519" r:id="rId32"/>
    <p:sldId id="3488" r:id="rId33"/>
    <p:sldId id="3553" r:id="rId34"/>
    <p:sldId id="4910" r:id="rId35"/>
    <p:sldId id="4947" r:id="rId36"/>
    <p:sldId id="4928" r:id="rId37"/>
    <p:sldId id="4952" r:id="rId38"/>
    <p:sldId id="4757" r:id="rId39"/>
    <p:sldId id="4340" r:id="rId40"/>
    <p:sldId id="4511" r:id="rId41"/>
    <p:sldId id="4888" r:id="rId42"/>
    <p:sldId id="4853" r:id="rId43"/>
    <p:sldId id="4986" r:id="rId44"/>
    <p:sldId id="5002" r:id="rId45"/>
    <p:sldId id="4976" r:id="rId46"/>
    <p:sldId id="4978" r:id="rId47"/>
    <p:sldId id="4977" r:id="rId48"/>
    <p:sldId id="4973" r:id="rId49"/>
    <p:sldId id="4981" r:id="rId50"/>
    <p:sldId id="4994" r:id="rId51"/>
    <p:sldId id="4995" r:id="rId52"/>
    <p:sldId id="4923" r:id="rId53"/>
    <p:sldId id="4911" r:id="rId54"/>
    <p:sldId id="4975" r:id="rId55"/>
    <p:sldId id="4970" r:id="rId56"/>
    <p:sldId id="288" r:id="rId57"/>
    <p:sldId id="4847" r:id="rId58"/>
    <p:sldId id="4945" r:id="rId59"/>
    <p:sldId id="4969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800080"/>
    <a:srgbClr val="58C5C7"/>
    <a:srgbClr val="7F9EA1"/>
    <a:srgbClr val="65B1BB"/>
    <a:srgbClr val="00CC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2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45" y="6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3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35617946069113E-2"/>
          <c:y val="1.6883065834020612E-2"/>
          <c:w val="0.92998467803387219"/>
          <c:h val="0.85760957214062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73-4257-86EE-75A86249B5B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73-4257-86EE-75A86249B5B0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73-4257-86EE-75A86249B5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73-4257-86EE-75A86249B5B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B73-4257-86EE-75A86249B5B0}"/>
              </c:ext>
            </c:extLst>
          </c:dPt>
          <c:dPt>
            <c:idx val="1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0A-4C05-9D48-674F59D21B4E}"/>
              </c:ext>
            </c:extLst>
          </c:dPt>
          <c:dPt>
            <c:idx val="1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97-4C0A-B7AD-23B128094D86}"/>
              </c:ext>
            </c:extLst>
          </c:dPt>
          <c:trendline>
            <c:spPr>
              <a:ln w="63500" cap="rnd">
                <a:solidFill>
                  <a:srgbClr val="FF0000"/>
                </a:solidFill>
                <a:prstDash val="solid"/>
              </a:ln>
              <a:effectLst/>
            </c:spPr>
            <c:trendlineType val="movingAvg"/>
            <c:period val="12"/>
            <c:dispRSqr val="0"/>
            <c:dispEq val="0"/>
          </c:trendline>
          <c:cat>
            <c:strRef>
              <c:f>Sheet1!$A$2:$A$125</c:f>
              <c:strCache>
                <c:ptCount val="124"/>
                <c:pt idx="0">
                  <c:v>2010-Jan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2011-Jan</c:v>
                </c:pt>
                <c:pt idx="13">
                  <c:v>Feb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  <c:pt idx="22">
                  <c:v>Nov</c:v>
                </c:pt>
                <c:pt idx="23">
                  <c:v>Dec</c:v>
                </c:pt>
                <c:pt idx="24">
                  <c:v>2012-Jan</c:v>
                </c:pt>
                <c:pt idx="25">
                  <c:v>Feb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</c:v>
                </c:pt>
                <c:pt idx="32">
                  <c:v>Sept</c:v>
                </c:pt>
                <c:pt idx="33">
                  <c:v>Oct</c:v>
                </c:pt>
                <c:pt idx="34">
                  <c:v>Nov</c:v>
                </c:pt>
                <c:pt idx="35">
                  <c:v>Dec</c:v>
                </c:pt>
                <c:pt idx="36">
                  <c:v>2013-Jan</c:v>
                </c:pt>
                <c:pt idx="37">
                  <c:v>Feb</c:v>
                </c:pt>
                <c:pt idx="38">
                  <c:v>March</c:v>
                </c:pt>
                <c:pt idx="39">
                  <c:v>April</c:v>
                </c:pt>
                <c:pt idx="40">
                  <c:v>May</c:v>
                </c:pt>
                <c:pt idx="41">
                  <c:v>June</c:v>
                </c:pt>
                <c:pt idx="42">
                  <c:v>July</c:v>
                </c:pt>
                <c:pt idx="43">
                  <c:v>Aug</c:v>
                </c:pt>
                <c:pt idx="44">
                  <c:v>Sept</c:v>
                </c:pt>
                <c:pt idx="45">
                  <c:v>Oct</c:v>
                </c:pt>
                <c:pt idx="46">
                  <c:v>Nov</c:v>
                </c:pt>
                <c:pt idx="47">
                  <c:v>Dec</c:v>
                </c:pt>
                <c:pt idx="48">
                  <c:v>2014-Jan</c:v>
                </c:pt>
                <c:pt idx="49">
                  <c:v>Feb</c:v>
                </c:pt>
                <c:pt idx="50">
                  <c:v>March</c:v>
                </c:pt>
                <c:pt idx="51">
                  <c:v>April</c:v>
                </c:pt>
                <c:pt idx="52">
                  <c:v>May</c:v>
                </c:pt>
                <c:pt idx="53">
                  <c:v>June</c:v>
                </c:pt>
                <c:pt idx="54">
                  <c:v>July</c:v>
                </c:pt>
                <c:pt idx="55">
                  <c:v>Aug</c:v>
                </c:pt>
                <c:pt idx="56">
                  <c:v>Sept</c:v>
                </c:pt>
                <c:pt idx="57">
                  <c:v>Oct</c:v>
                </c:pt>
                <c:pt idx="58">
                  <c:v>Nov</c:v>
                </c:pt>
                <c:pt idx="59">
                  <c:v>Dec</c:v>
                </c:pt>
                <c:pt idx="60">
                  <c:v>2015-Jan</c:v>
                </c:pt>
                <c:pt idx="61">
                  <c:v>Feb</c:v>
                </c:pt>
                <c:pt idx="62">
                  <c:v>March</c:v>
                </c:pt>
                <c:pt idx="63">
                  <c:v>April</c:v>
                </c:pt>
                <c:pt idx="64">
                  <c:v>May</c:v>
                </c:pt>
                <c:pt idx="65">
                  <c:v>June</c:v>
                </c:pt>
                <c:pt idx="66">
                  <c:v>July</c:v>
                </c:pt>
                <c:pt idx="67">
                  <c:v>Aug</c:v>
                </c:pt>
                <c:pt idx="68">
                  <c:v>Sept</c:v>
                </c:pt>
                <c:pt idx="69">
                  <c:v>Oct</c:v>
                </c:pt>
                <c:pt idx="70">
                  <c:v>Nov</c:v>
                </c:pt>
                <c:pt idx="71">
                  <c:v>Dec</c:v>
                </c:pt>
                <c:pt idx="72">
                  <c:v>2016-Jan</c:v>
                </c:pt>
                <c:pt idx="73">
                  <c:v>Feb</c:v>
                </c:pt>
                <c:pt idx="74">
                  <c:v>March</c:v>
                </c:pt>
                <c:pt idx="75">
                  <c:v>April</c:v>
                </c:pt>
                <c:pt idx="76">
                  <c:v>May</c:v>
                </c:pt>
                <c:pt idx="77">
                  <c:v>June</c:v>
                </c:pt>
                <c:pt idx="78">
                  <c:v>July</c:v>
                </c:pt>
                <c:pt idx="79">
                  <c:v>Aug</c:v>
                </c:pt>
                <c:pt idx="80">
                  <c:v>Sept</c:v>
                </c:pt>
                <c:pt idx="81">
                  <c:v>Oct</c:v>
                </c:pt>
                <c:pt idx="82">
                  <c:v>Nov</c:v>
                </c:pt>
                <c:pt idx="83">
                  <c:v>Dec</c:v>
                </c:pt>
                <c:pt idx="84">
                  <c:v>2017-Jan</c:v>
                </c:pt>
                <c:pt idx="85">
                  <c:v>Feb</c:v>
                </c:pt>
                <c:pt idx="86">
                  <c:v>March</c:v>
                </c:pt>
                <c:pt idx="87">
                  <c:v>April</c:v>
                </c:pt>
                <c:pt idx="88">
                  <c:v>May</c:v>
                </c:pt>
                <c:pt idx="89">
                  <c:v>June</c:v>
                </c:pt>
                <c:pt idx="90">
                  <c:v>July</c:v>
                </c:pt>
                <c:pt idx="91">
                  <c:v>Aug</c:v>
                </c:pt>
                <c:pt idx="92">
                  <c:v>Sept</c:v>
                </c:pt>
                <c:pt idx="93">
                  <c:v>Oct</c:v>
                </c:pt>
                <c:pt idx="94">
                  <c:v>Nov</c:v>
                </c:pt>
                <c:pt idx="95">
                  <c:v>Dec</c:v>
                </c:pt>
                <c:pt idx="96">
                  <c:v>2018 -Jan</c:v>
                </c:pt>
                <c:pt idx="97">
                  <c:v>Feb</c:v>
                </c:pt>
                <c:pt idx="98">
                  <c:v>March</c:v>
                </c:pt>
                <c:pt idx="99">
                  <c:v>April</c:v>
                </c:pt>
                <c:pt idx="100">
                  <c:v>May</c:v>
                </c:pt>
                <c:pt idx="101">
                  <c:v>June</c:v>
                </c:pt>
                <c:pt idx="102">
                  <c:v>July</c:v>
                </c:pt>
                <c:pt idx="103">
                  <c:v>Aug</c:v>
                </c:pt>
                <c:pt idx="104">
                  <c:v>Sept</c:v>
                </c:pt>
                <c:pt idx="105">
                  <c:v>Oct</c:v>
                </c:pt>
                <c:pt idx="106">
                  <c:v>Nov</c:v>
                </c:pt>
                <c:pt idx="107">
                  <c:v>Dec</c:v>
                </c:pt>
                <c:pt idx="108">
                  <c:v>2019-Jan</c:v>
                </c:pt>
                <c:pt idx="109">
                  <c:v>Feb</c:v>
                </c:pt>
                <c:pt idx="110">
                  <c:v>March</c:v>
                </c:pt>
                <c:pt idx="111">
                  <c:v>April</c:v>
                </c:pt>
                <c:pt idx="112">
                  <c:v>May</c:v>
                </c:pt>
                <c:pt idx="113">
                  <c:v>June</c:v>
                </c:pt>
                <c:pt idx="114">
                  <c:v>July</c:v>
                </c:pt>
                <c:pt idx="115">
                  <c:v>August</c:v>
                </c:pt>
                <c:pt idx="116">
                  <c:v>September</c:v>
                </c:pt>
                <c:pt idx="117">
                  <c:v>Oct</c:v>
                </c:pt>
                <c:pt idx="118">
                  <c:v>Nov</c:v>
                </c:pt>
                <c:pt idx="119">
                  <c:v>Dec</c:v>
                </c:pt>
                <c:pt idx="120">
                  <c:v>2020-Jan</c:v>
                </c:pt>
                <c:pt idx="121">
                  <c:v>Feb</c:v>
                </c:pt>
                <c:pt idx="122">
                  <c:v>March</c:v>
                </c:pt>
                <c:pt idx="123">
                  <c:v>April</c:v>
                </c:pt>
              </c:strCache>
            </c:strRef>
          </c:cat>
          <c:val>
            <c:numRef>
              <c:f>Sheet1!$B$2:$B$125</c:f>
              <c:numCache>
                <c:formatCode>#0</c:formatCode>
                <c:ptCount val="124"/>
                <c:pt idx="0">
                  <c:v>2</c:v>
                </c:pt>
                <c:pt idx="1">
                  <c:v>-92</c:v>
                </c:pt>
                <c:pt idx="2">
                  <c:v>181</c:v>
                </c:pt>
                <c:pt idx="3">
                  <c:v>231</c:v>
                </c:pt>
                <c:pt idx="4">
                  <c:v>540</c:v>
                </c:pt>
                <c:pt idx="5">
                  <c:v>-139</c:v>
                </c:pt>
                <c:pt idx="6">
                  <c:v>-84</c:v>
                </c:pt>
                <c:pt idx="7">
                  <c:v>-5</c:v>
                </c:pt>
                <c:pt idx="8">
                  <c:v>-65</c:v>
                </c:pt>
                <c:pt idx="9">
                  <c:v>268</c:v>
                </c:pt>
                <c:pt idx="10">
                  <c:v>125</c:v>
                </c:pt>
                <c:pt idx="11">
                  <c:v>72</c:v>
                </c:pt>
                <c:pt idx="12">
                  <c:v>19</c:v>
                </c:pt>
                <c:pt idx="13">
                  <c:v>212</c:v>
                </c:pt>
                <c:pt idx="14">
                  <c:v>235</c:v>
                </c:pt>
                <c:pt idx="15">
                  <c:v>314</c:v>
                </c:pt>
                <c:pt idx="16">
                  <c:v>101</c:v>
                </c:pt>
                <c:pt idx="17">
                  <c:v>236</c:v>
                </c:pt>
                <c:pt idx="18">
                  <c:v>60</c:v>
                </c:pt>
                <c:pt idx="19">
                  <c:v>126</c:v>
                </c:pt>
                <c:pt idx="20">
                  <c:v>233</c:v>
                </c:pt>
                <c:pt idx="21">
                  <c:v>204</c:v>
                </c:pt>
                <c:pt idx="22">
                  <c:v>132</c:v>
                </c:pt>
                <c:pt idx="23">
                  <c:v>202</c:v>
                </c:pt>
                <c:pt idx="24">
                  <c:v>354</c:v>
                </c:pt>
                <c:pt idx="25">
                  <c:v>262</c:v>
                </c:pt>
                <c:pt idx="26">
                  <c:v>240</c:v>
                </c:pt>
                <c:pt idx="27">
                  <c:v>82</c:v>
                </c:pt>
                <c:pt idx="28">
                  <c:v>100</c:v>
                </c:pt>
                <c:pt idx="29">
                  <c:v>73</c:v>
                </c:pt>
                <c:pt idx="30">
                  <c:v>152</c:v>
                </c:pt>
                <c:pt idx="31">
                  <c:v>172</c:v>
                </c:pt>
                <c:pt idx="32">
                  <c:v>187</c:v>
                </c:pt>
                <c:pt idx="33">
                  <c:v>159</c:v>
                </c:pt>
                <c:pt idx="34">
                  <c:v>156</c:v>
                </c:pt>
                <c:pt idx="35">
                  <c:v>239</c:v>
                </c:pt>
                <c:pt idx="36">
                  <c:v>191</c:v>
                </c:pt>
                <c:pt idx="37">
                  <c:v>278</c:v>
                </c:pt>
                <c:pt idx="38">
                  <c:v>139</c:v>
                </c:pt>
                <c:pt idx="39">
                  <c:v>191</c:v>
                </c:pt>
                <c:pt idx="40">
                  <c:v>222</c:v>
                </c:pt>
                <c:pt idx="41">
                  <c:v>181</c:v>
                </c:pt>
                <c:pt idx="42">
                  <c:v>112</c:v>
                </c:pt>
                <c:pt idx="43">
                  <c:v>242</c:v>
                </c:pt>
                <c:pt idx="44">
                  <c:v>187</c:v>
                </c:pt>
                <c:pt idx="45">
                  <c:v>225</c:v>
                </c:pt>
                <c:pt idx="46">
                  <c:v>264</c:v>
                </c:pt>
                <c:pt idx="47">
                  <c:v>69</c:v>
                </c:pt>
                <c:pt idx="48">
                  <c:v>175</c:v>
                </c:pt>
                <c:pt idx="49">
                  <c:v>166</c:v>
                </c:pt>
                <c:pt idx="50">
                  <c:v>254</c:v>
                </c:pt>
                <c:pt idx="51">
                  <c:v>325</c:v>
                </c:pt>
                <c:pt idx="52">
                  <c:v>218</c:v>
                </c:pt>
                <c:pt idx="53">
                  <c:v>326</c:v>
                </c:pt>
                <c:pt idx="54">
                  <c:v>232</c:v>
                </c:pt>
                <c:pt idx="55">
                  <c:v>188</c:v>
                </c:pt>
                <c:pt idx="56">
                  <c:v>309</c:v>
                </c:pt>
                <c:pt idx="57">
                  <c:v>252</c:v>
                </c:pt>
                <c:pt idx="58">
                  <c:v>291</c:v>
                </c:pt>
                <c:pt idx="59">
                  <c:v>268</c:v>
                </c:pt>
                <c:pt idx="60">
                  <c:v>191</c:v>
                </c:pt>
                <c:pt idx="61">
                  <c:v>271</c:v>
                </c:pt>
                <c:pt idx="62">
                  <c:v>71</c:v>
                </c:pt>
                <c:pt idx="63">
                  <c:v>284</c:v>
                </c:pt>
                <c:pt idx="64">
                  <c:v>331</c:v>
                </c:pt>
                <c:pt idx="65">
                  <c:v>174</c:v>
                </c:pt>
                <c:pt idx="66">
                  <c:v>302</c:v>
                </c:pt>
                <c:pt idx="67">
                  <c:v>125</c:v>
                </c:pt>
                <c:pt idx="68">
                  <c:v>155</c:v>
                </c:pt>
                <c:pt idx="69">
                  <c:v>306</c:v>
                </c:pt>
                <c:pt idx="70">
                  <c:v>237</c:v>
                </c:pt>
                <c:pt idx="71">
                  <c:v>273</c:v>
                </c:pt>
                <c:pt idx="72">
                  <c:v>73</c:v>
                </c:pt>
                <c:pt idx="73">
                  <c:v>263</c:v>
                </c:pt>
                <c:pt idx="74">
                  <c:v>229</c:v>
                </c:pt>
                <c:pt idx="75">
                  <c:v>187</c:v>
                </c:pt>
                <c:pt idx="76">
                  <c:v>42</c:v>
                </c:pt>
                <c:pt idx="77">
                  <c:v>267</c:v>
                </c:pt>
                <c:pt idx="78">
                  <c:v>354</c:v>
                </c:pt>
                <c:pt idx="79">
                  <c:v>135</c:v>
                </c:pt>
                <c:pt idx="80">
                  <c:v>269</c:v>
                </c:pt>
                <c:pt idx="81">
                  <c:v>145</c:v>
                </c:pt>
                <c:pt idx="82">
                  <c:v>151</c:v>
                </c:pt>
                <c:pt idx="83">
                  <c:v>230</c:v>
                </c:pt>
                <c:pt idx="84">
                  <c:v>185</c:v>
                </c:pt>
                <c:pt idx="85">
                  <c:v>188</c:v>
                </c:pt>
                <c:pt idx="86">
                  <c:v>129</c:v>
                </c:pt>
                <c:pt idx="87">
                  <c:v>197</c:v>
                </c:pt>
                <c:pt idx="88">
                  <c:v>155</c:v>
                </c:pt>
                <c:pt idx="89">
                  <c:v>216</c:v>
                </c:pt>
                <c:pt idx="90">
                  <c:v>215</c:v>
                </c:pt>
                <c:pt idx="91">
                  <c:v>184</c:v>
                </c:pt>
                <c:pt idx="92">
                  <c:v>18</c:v>
                </c:pt>
                <c:pt idx="93">
                  <c:v>267</c:v>
                </c:pt>
                <c:pt idx="94">
                  <c:v>225</c:v>
                </c:pt>
                <c:pt idx="95">
                  <c:v>130</c:v>
                </c:pt>
                <c:pt idx="96">
                  <c:v>121</c:v>
                </c:pt>
                <c:pt idx="97">
                  <c:v>406</c:v>
                </c:pt>
                <c:pt idx="98">
                  <c:v>176</c:v>
                </c:pt>
                <c:pt idx="99">
                  <c:v>137</c:v>
                </c:pt>
                <c:pt idx="100">
                  <c:v>278</c:v>
                </c:pt>
                <c:pt idx="101">
                  <c:v>219</c:v>
                </c:pt>
                <c:pt idx="102">
                  <c:v>136</c:v>
                </c:pt>
                <c:pt idx="103">
                  <c:v>244</c:v>
                </c:pt>
                <c:pt idx="104">
                  <c:v>80</c:v>
                </c:pt>
                <c:pt idx="105">
                  <c:v>201</c:v>
                </c:pt>
                <c:pt idx="106">
                  <c:v>134</c:v>
                </c:pt>
                <c:pt idx="107">
                  <c:v>182</c:v>
                </c:pt>
                <c:pt idx="108">
                  <c:v>269</c:v>
                </c:pt>
                <c:pt idx="109">
                  <c:v>1</c:v>
                </c:pt>
                <c:pt idx="110">
                  <c:v>147</c:v>
                </c:pt>
                <c:pt idx="111">
                  <c:v>210</c:v>
                </c:pt>
                <c:pt idx="112">
                  <c:v>85</c:v>
                </c:pt>
                <c:pt idx="113">
                  <c:v>182</c:v>
                </c:pt>
                <c:pt idx="114">
                  <c:v>194</c:v>
                </c:pt>
                <c:pt idx="115">
                  <c:v>207</c:v>
                </c:pt>
                <c:pt idx="116">
                  <c:v>208</c:v>
                </c:pt>
                <c:pt idx="117">
                  <c:v>185</c:v>
                </c:pt>
                <c:pt idx="118">
                  <c:v>261</c:v>
                </c:pt>
                <c:pt idx="119">
                  <c:v>184</c:v>
                </c:pt>
                <c:pt idx="120" formatCode="General">
                  <c:v>273</c:v>
                </c:pt>
                <c:pt idx="121" formatCode="General">
                  <c:v>275</c:v>
                </c:pt>
                <c:pt idx="122" formatCode="General">
                  <c:v>-870</c:v>
                </c:pt>
                <c:pt idx="123" formatCode="General">
                  <c:v>-1000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3-4257-86EE-75A86249B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13368960"/>
        <c:axId val="513370928"/>
      </c:barChart>
      <c:catAx>
        <c:axId val="51336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70928"/>
        <c:crosses val="autoZero"/>
        <c:auto val="1"/>
        <c:lblAlgn val="ctr"/>
        <c:lblOffset val="100"/>
        <c:noMultiLvlLbl val="0"/>
      </c:catAx>
      <c:valAx>
        <c:axId val="513370928"/>
        <c:scaling>
          <c:orientation val="minMax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6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429573128176503E-2"/>
          <c:y val="1.7185628539944452E-2"/>
          <c:w val="0.85967469394792806"/>
          <c:h val="0.928147863138142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01-4CCC-B748-0E77D0EB892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E25-448A-953D-DC36F563903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EA07-4370-9465-5C79D6F828B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A8B-42A1-9D0B-EBE665DDAA26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19-48E9-A40E-115CE1AE8C9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0D4-4B1D-8A66-7708EA224BE0}"/>
              </c:ext>
            </c:extLst>
          </c:dPt>
          <c:dPt>
            <c:idx val="7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5B08-4701-8D0B-B6ED8683CAB6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0D4-4B1D-8A66-7708EA224BE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0D4-4B1D-8A66-7708EA224BE0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F8CE-495D-AE80-AA31D5FEB8DA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A8B-42A1-9D0B-EBE665DDAA26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66E-4B29-A70C-BEECC5E748D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A8B-42A1-9D0B-EBE665DDAA26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A8B-42A1-9D0B-EBE665DDAA26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901-4CCC-B748-0E77D0EB892D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E25-448A-953D-DC36F5639034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EA07-4370-9465-5C79D6F828BE}"/>
              </c:ext>
            </c:extLst>
          </c:dPt>
          <c:dPt>
            <c:idx val="3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FE45-4EEF-8AB3-7634E73AC0DF}"/>
              </c:ext>
            </c:extLst>
          </c:dPt>
          <c:dPt>
            <c:idx val="3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E25-448A-953D-DC36F5639034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14-47B9-8E79-D81EDFDE54E3}"/>
              </c:ext>
            </c:extLst>
          </c:dPt>
          <c:dPt>
            <c:idx val="4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A8B-42A1-9D0B-EBE665DDAA26}"/>
              </c:ext>
            </c:extLst>
          </c:dPt>
          <c:dPt>
            <c:idx val="4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B487-4FB6-86C4-2B5693BC2A0F}"/>
              </c:ext>
            </c:extLst>
          </c:dPt>
          <c:dPt>
            <c:idx val="4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B487-4FB6-86C4-2B5693BC2A0F}"/>
              </c:ext>
            </c:extLst>
          </c:dPt>
          <c:dPt>
            <c:idx val="4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B487-4FB6-86C4-2B5693BC2A0F}"/>
              </c:ext>
            </c:extLst>
          </c:dPt>
          <c:dPt>
            <c:idx val="5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108-42E6-92FD-0A6618CA46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Wyoming</c:v>
                </c:pt>
                <c:pt idx="1">
                  <c:v>Alaska</c:v>
                </c:pt>
                <c:pt idx="2">
                  <c:v>New Mexico</c:v>
                </c:pt>
                <c:pt idx="3">
                  <c:v>Hawaii</c:v>
                </c:pt>
                <c:pt idx="4">
                  <c:v>Montana</c:v>
                </c:pt>
                <c:pt idx="5">
                  <c:v>United States</c:v>
                </c:pt>
                <c:pt idx="6">
                  <c:v>California</c:v>
                </c:pt>
                <c:pt idx="7">
                  <c:v>West Region</c:v>
                </c:pt>
                <c:pt idx="8">
                  <c:v>Oregon</c:v>
                </c:pt>
                <c:pt idx="9">
                  <c:v>Washington</c:v>
                </c:pt>
                <c:pt idx="10">
                  <c:v>Colorado</c:v>
                </c:pt>
                <c:pt idx="11">
                  <c:v>Arizona</c:v>
                </c:pt>
                <c:pt idx="12">
                  <c:v>Idaho</c:v>
                </c:pt>
                <c:pt idx="13">
                  <c:v>Nevada</c:v>
                </c:pt>
                <c:pt idx="14">
                  <c:v>Utah</c:v>
                </c:pt>
              </c:strCache>
            </c:strRef>
          </c:cat>
          <c:val>
            <c:numRef>
              <c:f>Sheet1!$B$2:$B$16</c:f>
              <c:numCache>
                <c:formatCode>0.0%;[Red]\ \(0.0%\)</c:formatCode>
                <c:ptCount val="15"/>
                <c:pt idx="0">
                  <c:v>-2.3641518460153083E-2</c:v>
                </c:pt>
                <c:pt idx="1">
                  <c:v>-1.9727176063228751E-2</c:v>
                </c:pt>
                <c:pt idx="2">
                  <c:v>4.6391416936723953E-2</c:v>
                </c:pt>
                <c:pt idx="3">
                  <c:v>4.8853544801453097E-2</c:v>
                </c:pt>
                <c:pt idx="4">
                  <c:v>6.9448515128175417E-2</c:v>
                </c:pt>
                <c:pt idx="5" formatCode="0.0%">
                  <c:v>8.4000000000000005E-2</c:v>
                </c:pt>
                <c:pt idx="6">
                  <c:v>0.11530624541573638</c:v>
                </c:pt>
                <c:pt idx="7">
                  <c:v>0.121</c:v>
                </c:pt>
                <c:pt idx="8">
                  <c:v>0.1308562112859159</c:v>
                </c:pt>
                <c:pt idx="9">
                  <c:v>0.13110093815440732</c:v>
                </c:pt>
                <c:pt idx="10">
                  <c:v>0.13136080483463139</c:v>
                </c:pt>
                <c:pt idx="11">
                  <c:v>0.14434551416501729</c:v>
                </c:pt>
                <c:pt idx="12">
                  <c:v>0.16288200224745847</c:v>
                </c:pt>
                <c:pt idx="13">
                  <c:v>0.17109901871991975</c:v>
                </c:pt>
                <c:pt idx="14">
                  <c:v>0.17719471949749607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1-4CCC-B748-0E77D0EB8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8"/>
        <c:overlap val="26"/>
        <c:axId val="51096576"/>
        <c:axId val="51098368"/>
      </c:barChart>
      <c:catAx>
        <c:axId val="51096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8368"/>
        <c:crosses val="autoZero"/>
        <c:auto val="1"/>
        <c:lblAlgn val="ctr"/>
        <c:lblOffset val="100"/>
        <c:tickLblSkip val="1"/>
        <c:noMultiLvlLbl val="0"/>
      </c:catAx>
      <c:valAx>
        <c:axId val="51098368"/>
        <c:scaling>
          <c:orientation val="minMax"/>
          <c:max val="0.2"/>
          <c:min val="-4.0000000000000008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063104338235093"/>
          <c:y val="2.4719171106208564E-2"/>
          <c:w val="0.72660913736147958"/>
          <c:h val="0.910636215195867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 Region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3C-4EB6-B83E-632043033B14}"/>
                </c:ext>
              </c:extLst>
            </c:dLbl>
            <c:dLbl>
              <c:idx val="2"/>
              <c:layout>
                <c:manualLayout>
                  <c:x val="0"/>
                  <c:y val="1.3756360059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3C-4EB6-B83E-632043033B14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3C-4EB6-B83E-632043033B14}"/>
                </c:ext>
              </c:extLst>
            </c:dLbl>
            <c:dLbl>
              <c:idx val="4"/>
              <c:layout>
                <c:manualLayout>
                  <c:x val="7.9304083692219606E-17"/>
                  <c:y val="1.3758312313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3C-4EB6-B83E-632043033B14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3C-4EB6-B83E-632043033B14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3C-4EB6-B83E-632043033B14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3C-4EB6-B83E-632043033B14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6.5000000000000002E-2</c:v>
                </c:pt>
                <c:pt idx="1">
                  <c:v>0.14599999999999999</c:v>
                </c:pt>
                <c:pt idx="2">
                  <c:v>0.17399999999999999</c:v>
                </c:pt>
                <c:pt idx="3">
                  <c:v>0.13700000000000001</c:v>
                </c:pt>
                <c:pt idx="4">
                  <c:v>0.111</c:v>
                </c:pt>
                <c:pt idx="5">
                  <c:v>8.7999999999999995E-2</c:v>
                </c:pt>
                <c:pt idx="6">
                  <c:v>0.06</c:v>
                </c:pt>
                <c:pt idx="7">
                  <c:v>0.317</c:v>
                </c:pt>
                <c:pt idx="8">
                  <c:v>0.122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3C-4EB6-B83E-632043033B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Region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B409-4429-9F9D-94F764B1519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9-003C-4EB6-B83E-632043033B14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3C-4EB6-B83E-632043033B14}"/>
                </c:ext>
              </c:extLst>
            </c:dLbl>
            <c:dLbl>
              <c:idx val="7"/>
              <c:layout>
                <c:manualLayout>
                  <c:x val="-9.25925925925926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0.03</c:v>
                </c:pt>
                <c:pt idx="1">
                  <c:v>0.14599999999999999</c:v>
                </c:pt>
                <c:pt idx="2">
                  <c:v>0.122</c:v>
                </c:pt>
                <c:pt idx="3">
                  <c:v>0.13200000000000001</c:v>
                </c:pt>
                <c:pt idx="4">
                  <c:v>0.105</c:v>
                </c:pt>
                <c:pt idx="5">
                  <c:v>7.4999999999999997E-2</c:v>
                </c:pt>
                <c:pt idx="6">
                  <c:v>6.3E-2</c:v>
                </c:pt>
                <c:pt idx="7">
                  <c:v>0.21199999999999999</c:v>
                </c:pt>
                <c:pt idx="8">
                  <c:v>9.2999999999999999E-2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03C-4EB6-B83E-632043033B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Midwest Region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1.4E-2</c:v>
                </c:pt>
                <c:pt idx="1">
                  <c:v>7.9000000000000001E-2</c:v>
                </c:pt>
                <c:pt idx="2">
                  <c:v>7.3999999999999996E-2</c:v>
                </c:pt>
                <c:pt idx="3">
                  <c:v>4.2999999999999997E-2</c:v>
                </c:pt>
                <c:pt idx="4">
                  <c:v>7.2999999999999995E-2</c:v>
                </c:pt>
                <c:pt idx="5">
                  <c:v>2.8000000000000001E-2</c:v>
                </c:pt>
                <c:pt idx="6">
                  <c:v>4.8000000000000001E-2</c:v>
                </c:pt>
                <c:pt idx="7">
                  <c:v>0.14499999999999999</c:v>
                </c:pt>
                <c:pt idx="8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C6-4576-A9BD-9BC1C81A987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Northeast Region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4.0000000000000001E-3</c:v>
                </c:pt>
                <c:pt idx="1">
                  <c:v>9.1999999999999998E-2</c:v>
                </c:pt>
                <c:pt idx="2">
                  <c:v>0.11700000000000001</c:v>
                </c:pt>
                <c:pt idx="3">
                  <c:v>9.5000000000000001E-2</c:v>
                </c:pt>
                <c:pt idx="4">
                  <c:v>0.04</c:v>
                </c:pt>
                <c:pt idx="5">
                  <c:v>1.7999999999999999E-2</c:v>
                </c:pt>
                <c:pt idx="6">
                  <c:v>6.0000000000000001E-3</c:v>
                </c:pt>
                <c:pt idx="7">
                  <c:v>0.16600000000000001</c:v>
                </c:pt>
                <c:pt idx="8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C6-4576-A9BD-9BC1C81A9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692312"/>
        <c:axId val="305689568"/>
      </c:barChart>
      <c:catAx>
        <c:axId val="305692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305689568"/>
        <c:crosses val="autoZero"/>
        <c:auto val="1"/>
        <c:lblAlgn val="ctr"/>
        <c:lblOffset val="100"/>
        <c:noMultiLvlLbl val="0"/>
      </c:catAx>
      <c:valAx>
        <c:axId val="305689568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05692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244398282331492"/>
          <c:y val="0.39063049634396912"/>
          <c:w val="0.19081983365218033"/>
          <c:h val="0.22772779680522851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889706304960055"/>
          <c:y val="2.6004403809486935E-2"/>
          <c:w val="0.72325152786558622"/>
          <c:h val="0.905989891974691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U.S.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3C-4EB6-B83E-632043033B14}"/>
                </c:ext>
              </c:extLst>
            </c:dLbl>
            <c:dLbl>
              <c:idx val="2"/>
              <c:layout>
                <c:manualLayout>
                  <c:x val="0"/>
                  <c:y val="1.3756360059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3C-4EB6-B83E-632043033B14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3C-4EB6-B83E-632043033B14}"/>
                </c:ext>
              </c:extLst>
            </c:dLbl>
            <c:dLbl>
              <c:idx val="4"/>
              <c:layout>
                <c:manualLayout>
                  <c:x val="7.9304083692219606E-17"/>
                  <c:y val="1.3758312313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3C-4EB6-B83E-632043033B14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3C-4EB6-B83E-632043033B14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3C-4EB6-B83E-632043033B14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3C-4EB6-B83E-632043033B14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3.2609399583239794E-2</c:v>
                </c:pt>
                <c:pt idx="1">
                  <c:v>0.12868787828938025</c:v>
                </c:pt>
                <c:pt idx="2">
                  <c:v>0.12779514212850662</c:v>
                </c:pt>
                <c:pt idx="3">
                  <c:v>0.11465401158306206</c:v>
                </c:pt>
                <c:pt idx="4">
                  <c:v>9.6570962888665998E-2</c:v>
                </c:pt>
                <c:pt idx="5">
                  <c:v>5.3421788815704065E-2</c:v>
                </c:pt>
                <c:pt idx="6">
                  <c:v>5.3694901343911361E-2</c:v>
                </c:pt>
                <c:pt idx="7">
                  <c:v>0.2184392358758977</c:v>
                </c:pt>
                <c:pt idx="8">
                  <c:v>8.6474028938248959E-2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3C-4EB6-B83E-632043033B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 Region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B409-4429-9F9D-94F764B15194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9-003C-4EB6-B83E-632043033B14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3C-4EB6-B83E-632043033B14}"/>
                </c:ext>
              </c:extLst>
            </c:dLbl>
            <c:dLbl>
              <c:idx val="7"/>
              <c:layout>
                <c:manualLayout>
                  <c:x val="-9.25925925925926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6.5000000000000002E-2</c:v>
                </c:pt>
                <c:pt idx="1">
                  <c:v>0.14599999999999999</c:v>
                </c:pt>
                <c:pt idx="2">
                  <c:v>0.17399999999999999</c:v>
                </c:pt>
                <c:pt idx="3">
                  <c:v>0.13700000000000001</c:v>
                </c:pt>
                <c:pt idx="4">
                  <c:v>0.111</c:v>
                </c:pt>
                <c:pt idx="5">
                  <c:v>8.7999999999999995E-2</c:v>
                </c:pt>
                <c:pt idx="6">
                  <c:v>0.06</c:v>
                </c:pt>
                <c:pt idx="7">
                  <c:v>0.317</c:v>
                </c:pt>
                <c:pt idx="8">
                  <c:v>0.122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03C-4EB6-B83E-632043033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692312"/>
        <c:axId val="305689568"/>
      </c:barChart>
      <c:catAx>
        <c:axId val="305692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305689568"/>
        <c:crosses val="autoZero"/>
        <c:auto val="1"/>
        <c:lblAlgn val="ctr"/>
        <c:lblOffset val="100"/>
        <c:noMultiLvlLbl val="0"/>
      </c:catAx>
      <c:valAx>
        <c:axId val="305689568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05692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165154538164485"/>
          <c:y val="0.44719998466168298"/>
          <c:w val="0.17888373442370797"/>
          <c:h val="0.11978406479173116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41032370953632E-2"/>
          <c:y val="1.842208362514771E-2"/>
          <c:w val="0.94439085739282613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787E-3"/>
                  <c:y val="2.3366185273823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0.09</c:v>
                </c:pt>
                <c:pt idx="1">
                  <c:v>7.8E-2</c:v>
                </c:pt>
                <c:pt idx="2">
                  <c:v>8.8999999999999996E-2</c:v>
                </c:pt>
                <c:pt idx="3">
                  <c:v>0.14599999999999999</c:v>
                </c:pt>
                <c:pt idx="4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150000000000000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24365704286966E-2"/>
          <c:y val="3.0801099799946784E-2"/>
          <c:w val="0.93478674540682416"/>
          <c:h val="0.87594059503513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DFB1-4C18-9508-7E0A51F4EF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2F8-4662-9430-7F7DC7AFD2F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23-4F8A-A0F1-232D80E6673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396B-4667-B931-BCAFAE81FB1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2F8-4662-9430-7F7DC7AFD2F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97F-4649-867E-DFAF2831CC8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97F-4649-867E-DFAF2831CC8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97F-4649-867E-DFAF2831CC8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D23-4F8A-A0F1-232D80E66731}"/>
              </c:ext>
            </c:extLst>
          </c:dPt>
          <c:dPt>
            <c:idx val="13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292-42D2-B406-ED214814F511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84F-4FAD-A12F-DC5BC3D3C646}"/>
              </c:ext>
            </c:extLst>
          </c:dPt>
          <c:dLbls>
            <c:dLbl>
              <c:idx val="1"/>
              <c:layout>
                <c:manualLayout>
                  <c:x val="0"/>
                  <c:y val="-1.2515644555694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2F8-4662-9430-7F7DC7AFD2F7}"/>
                </c:ext>
              </c:extLst>
            </c:dLbl>
            <c:dLbl>
              <c:idx val="2"/>
              <c:layout>
                <c:manualLayout>
                  <c:x val="2.7777777777777779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5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97F-4649-867E-DFAF2831CC87}"/>
                </c:ext>
              </c:extLst>
            </c:dLbl>
            <c:dLbl>
              <c:idx val="7"/>
              <c:layout>
                <c:manualLayout>
                  <c:x val="-4.1666666666666666E-3"/>
                  <c:y val="-1.5018773466833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97F-4649-867E-DFAF2831CC87}"/>
                </c:ext>
              </c:extLst>
            </c:dLbl>
            <c:dLbl>
              <c:idx val="8"/>
              <c:layout>
                <c:manualLayout>
                  <c:x val="4.1666666666666666E-3"/>
                  <c:y val="-1.7521902377972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23-4F8A-A0F1-232D80E66731}"/>
                </c:ext>
              </c:extLst>
            </c:dLbl>
            <c:dLbl>
              <c:idx val="13"/>
              <c:layout>
                <c:manualLayout>
                  <c:x val="5.5555555555554534E-3"/>
                  <c:y val="-1.25156445556946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292-42D2-B406-ED214814F5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Alaska</c:v>
                </c:pt>
                <c:pt idx="1">
                  <c:v>Arizona</c:v>
                </c:pt>
                <c:pt idx="2">
                  <c:v>California</c:v>
                </c:pt>
                <c:pt idx="3">
                  <c:v>Colorado</c:v>
                </c:pt>
                <c:pt idx="4">
                  <c:v>Hawaii</c:v>
                </c:pt>
                <c:pt idx="5">
                  <c:v>Idaho</c:v>
                </c:pt>
                <c:pt idx="6">
                  <c:v>Montana</c:v>
                </c:pt>
                <c:pt idx="7">
                  <c:v>Nevada</c:v>
                </c:pt>
                <c:pt idx="8">
                  <c:v>New Mexico</c:v>
                </c:pt>
                <c:pt idx="9">
                  <c:v>Oregon</c:v>
                </c:pt>
                <c:pt idx="10">
                  <c:v>Utah</c:v>
                </c:pt>
                <c:pt idx="11">
                  <c:v>Washington</c:v>
                </c:pt>
                <c:pt idx="12">
                  <c:v>Wyoming</c:v>
                </c:pt>
                <c:pt idx="13">
                  <c:v>West Region</c:v>
                </c:pt>
                <c:pt idx="14">
                  <c:v>United States</c:v>
                </c:pt>
              </c:strCache>
            </c:strRef>
          </c:cat>
          <c:val>
            <c:numRef>
              <c:f>Sheet1!$B$2:$B$16</c:f>
              <c:numCache>
                <c:formatCode>0.0%</c:formatCode>
                <c:ptCount val="15"/>
                <c:pt idx="0">
                  <c:v>2.9000000000000001E-2</c:v>
                </c:pt>
                <c:pt idx="1">
                  <c:v>8.5999999999999993E-2</c:v>
                </c:pt>
                <c:pt idx="2">
                  <c:v>0.17899999999999999</c:v>
                </c:pt>
                <c:pt idx="3">
                  <c:v>0.109</c:v>
                </c:pt>
                <c:pt idx="4">
                  <c:v>0.11899999999999999</c:v>
                </c:pt>
                <c:pt idx="5">
                  <c:v>7.8E-2</c:v>
                </c:pt>
                <c:pt idx="6">
                  <c:v>4.4999999999999998E-2</c:v>
                </c:pt>
                <c:pt idx="7">
                  <c:v>8.5000000000000006E-2</c:v>
                </c:pt>
                <c:pt idx="8">
                  <c:v>8.4000000000000005E-2</c:v>
                </c:pt>
                <c:pt idx="9">
                  <c:v>0.14899999999999999</c:v>
                </c:pt>
                <c:pt idx="10">
                  <c:v>0.109</c:v>
                </c:pt>
                <c:pt idx="11">
                  <c:v>0.156</c:v>
                </c:pt>
                <c:pt idx="12">
                  <c:v>2.1999999999999999E-2</c:v>
                </c:pt>
                <c:pt idx="13">
                  <c:v>0.14599999999999999</c:v>
                </c:pt>
                <c:pt idx="14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in val="-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07699037620295E-2"/>
          <c:y val="1.8285455244252166E-2"/>
          <c:w val="0.92772419072615919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787E-3"/>
                  <c:y val="2.3366185273823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0.23100000000000001</c:v>
                </c:pt>
                <c:pt idx="1">
                  <c:v>0.17199999999999999</c:v>
                </c:pt>
                <c:pt idx="2">
                  <c:v>0.20100000000000001</c:v>
                </c:pt>
                <c:pt idx="3">
                  <c:v>0.248</c:v>
                </c:pt>
                <c:pt idx="4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3000000000000000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831364829396321E-2"/>
          <c:y val="1.8285455244252166E-2"/>
          <c:w val="0.94716863517060368"/>
          <c:h val="0.88797163500133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A35-4D91-BAC6-9D286620285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11-4270-B90B-C400E9CD683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35-4D91-BAC6-9D286620285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F11-4270-B90B-C400E9CD683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F11-4270-B90B-C400E9CD683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F11-4270-B90B-C400E9CD683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E889-4939-AF00-BB2ABDDEA782}"/>
              </c:ext>
            </c:extLst>
          </c:dPt>
          <c:dPt>
            <c:idx val="13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665-4085-85B9-901F63FB2A08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3294-425E-B989-409967F0B7D2}"/>
              </c:ext>
            </c:extLst>
          </c:dPt>
          <c:dLbls>
            <c:dLbl>
              <c:idx val="0"/>
              <c:layout>
                <c:manualLayout>
                  <c:x val="2.7777777777777649E-3"/>
                  <c:y val="-3.8042327831008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C3-49DC-93A2-1531C8AEAE1A}"/>
                </c:ext>
              </c:extLst>
            </c:dLbl>
            <c:dLbl>
              <c:idx val="2"/>
              <c:layout>
                <c:manualLayout>
                  <c:x val="4.1666666666666918E-3"/>
                  <c:y val="1.2680775943669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4"/>
              <c:layout>
                <c:manualLayout>
                  <c:x val="-5.0925337632079971E-17"/>
                  <c:y val="-7.6084655662016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35-4D91-BAC6-9D2866202850}"/>
                </c:ext>
              </c:extLst>
            </c:dLbl>
            <c:dLbl>
              <c:idx val="8"/>
              <c:layout>
                <c:manualLayout>
                  <c:x val="1.3888888888888889E-3"/>
                  <c:y val="2.5361551887338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889-4939-AF00-BB2ABDDEA782}"/>
                </c:ext>
              </c:extLst>
            </c:dLbl>
            <c:dLbl>
              <c:idx val="11"/>
              <c:layout>
                <c:manualLayout>
                  <c:x val="-2.7777777777778798E-3"/>
                  <c:y val="-4.0578483019742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088-4633-83BE-AEA3C3DB80D4}"/>
                </c:ext>
              </c:extLst>
            </c:dLbl>
            <c:dLbl>
              <c:idx val="13"/>
              <c:layout>
                <c:manualLayout>
                  <c:x val="-1.3888888888888889E-3"/>
                  <c:y val="5.072310377467747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539426-FB55-47F5-8AF4-0F24AEE1C46E}" type="VALUE">
                      <a:rPr lang="en-US" sz="1400" b="0"/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9665-4085-85B9-901F63FB2A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Alaska </c:v>
                </c:pt>
                <c:pt idx="1">
                  <c:v>Arizona</c:v>
                </c:pt>
                <c:pt idx="2">
                  <c:v>California</c:v>
                </c:pt>
                <c:pt idx="3">
                  <c:v>Colorado</c:v>
                </c:pt>
                <c:pt idx="4">
                  <c:v>Hawaii </c:v>
                </c:pt>
                <c:pt idx="5">
                  <c:v>Idaho</c:v>
                </c:pt>
                <c:pt idx="6">
                  <c:v>Montana</c:v>
                </c:pt>
                <c:pt idx="7">
                  <c:v>Nevada</c:v>
                </c:pt>
                <c:pt idx="8">
                  <c:v>New Mexico</c:v>
                </c:pt>
                <c:pt idx="9">
                  <c:v>Oregon</c:v>
                </c:pt>
                <c:pt idx="10">
                  <c:v>Utah</c:v>
                </c:pt>
                <c:pt idx="11">
                  <c:v>Washington</c:v>
                </c:pt>
                <c:pt idx="12">
                  <c:v>Wyoming</c:v>
                </c:pt>
                <c:pt idx="13">
                  <c:v>Midwest Region</c:v>
                </c:pt>
                <c:pt idx="14">
                  <c:v>United States</c:v>
                </c:pt>
              </c:strCache>
            </c:strRef>
          </c:cat>
          <c:val>
            <c:numRef>
              <c:f>Sheet1!$B$2:$B$16</c:f>
              <c:numCache>
                <c:formatCode>0.0%</c:formatCode>
                <c:ptCount val="15"/>
                <c:pt idx="0">
                  <c:v>0.112</c:v>
                </c:pt>
                <c:pt idx="1">
                  <c:v>0.20899999999999999</c:v>
                </c:pt>
                <c:pt idx="2">
                  <c:v>0.27300000000000002</c:v>
                </c:pt>
                <c:pt idx="3">
                  <c:v>0.21</c:v>
                </c:pt>
                <c:pt idx="4">
                  <c:v>0.216</c:v>
                </c:pt>
                <c:pt idx="5">
                  <c:v>0.20399999999999999</c:v>
                </c:pt>
                <c:pt idx="6">
                  <c:v>0.17100000000000001</c:v>
                </c:pt>
                <c:pt idx="7">
                  <c:v>0.22600000000000001</c:v>
                </c:pt>
                <c:pt idx="8">
                  <c:v>0.183</c:v>
                </c:pt>
                <c:pt idx="9">
                  <c:v>0.246</c:v>
                </c:pt>
                <c:pt idx="10">
                  <c:v>0.25600000000000001</c:v>
                </c:pt>
                <c:pt idx="11">
                  <c:v>0.26</c:v>
                </c:pt>
                <c:pt idx="12">
                  <c:v>0.11600000000000001</c:v>
                </c:pt>
                <c:pt idx="13">
                  <c:v>0.248</c:v>
                </c:pt>
                <c:pt idx="14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77144438522646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627362E-5"/>
                  <c:y val="-3.354212095951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9.0372472459826197E-3"/>
                  <c:y val="-1.2114274206815004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79900758379745E-2"/>
                      <c:h val="2.90817477784590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5.5614039735620829E-3"/>
                  <c:y val="8.8970791062848802E-17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9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900" b="0" i="0" baseline="0">
                        <a:solidFill>
                          <a:schemeClr val="tx1"/>
                        </a:solidFill>
                      </a:rPr>
                      <a:pPr>
                        <a:defRPr sz="9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Sheet1!$A$2:$A$52</c:f>
              <c:strCache>
                <c:ptCount val="51"/>
                <c:pt idx="0">
                  <c:v>Alabama</c:v>
                </c:pt>
                <c:pt idx="1">
                  <c:v>Alaska</c:v>
                </c:pt>
                <c:pt idx="2">
                  <c:v>Arizona</c:v>
                </c:pt>
                <c:pt idx="3">
                  <c:v>Arkansas</c:v>
                </c:pt>
                <c:pt idx="4">
                  <c:v>California</c:v>
                </c:pt>
                <c:pt idx="5">
                  <c:v>Colorado</c:v>
                </c:pt>
                <c:pt idx="6">
                  <c:v>Connecticut</c:v>
                </c:pt>
                <c:pt idx="7">
                  <c:v>Delaware</c:v>
                </c:pt>
                <c:pt idx="8">
                  <c:v>District of Columbia</c:v>
                </c:pt>
                <c:pt idx="9">
                  <c:v>Florida</c:v>
                </c:pt>
                <c:pt idx="10">
                  <c:v>Georgia</c:v>
                </c:pt>
                <c:pt idx="11">
                  <c:v>Hawaii</c:v>
                </c:pt>
                <c:pt idx="12">
                  <c:v>Idaho</c:v>
                </c:pt>
                <c:pt idx="13">
                  <c:v>Illinois</c:v>
                </c:pt>
                <c:pt idx="14">
                  <c:v>Indiana</c:v>
                </c:pt>
                <c:pt idx="15">
                  <c:v>Iowa</c:v>
                </c:pt>
                <c:pt idx="16">
                  <c:v>Kansas</c:v>
                </c:pt>
                <c:pt idx="17">
                  <c:v>Kentucky</c:v>
                </c:pt>
                <c:pt idx="18">
                  <c:v>Louisiana</c:v>
                </c:pt>
                <c:pt idx="19">
                  <c:v>Maine</c:v>
                </c:pt>
                <c:pt idx="20">
                  <c:v>Maryland</c:v>
                </c:pt>
                <c:pt idx="21">
                  <c:v>Massachusetts</c:v>
                </c:pt>
                <c:pt idx="22">
                  <c:v>Michigan</c:v>
                </c:pt>
                <c:pt idx="23">
                  <c:v>Minnesota</c:v>
                </c:pt>
                <c:pt idx="24">
                  <c:v>Mississippi</c:v>
                </c:pt>
                <c:pt idx="25">
                  <c:v>Missouri</c:v>
                </c:pt>
                <c:pt idx="26">
                  <c:v>Montana</c:v>
                </c:pt>
                <c:pt idx="27">
                  <c:v>Nebraska</c:v>
                </c:pt>
                <c:pt idx="28">
                  <c:v>Nevada</c:v>
                </c:pt>
                <c:pt idx="29">
                  <c:v>New Hampshire</c:v>
                </c:pt>
                <c:pt idx="30">
                  <c:v>New Jersey</c:v>
                </c:pt>
                <c:pt idx="31">
                  <c:v>New Mexico</c:v>
                </c:pt>
                <c:pt idx="32">
                  <c:v>New York</c:v>
                </c:pt>
                <c:pt idx="33">
                  <c:v>North Carolina</c:v>
                </c:pt>
                <c:pt idx="34">
                  <c:v>North Dakota</c:v>
                </c:pt>
                <c:pt idx="35">
                  <c:v>Ohio</c:v>
                </c:pt>
                <c:pt idx="36">
                  <c:v>Oklahoma</c:v>
                </c:pt>
                <c:pt idx="37">
                  <c:v>Oregon</c:v>
                </c:pt>
                <c:pt idx="38">
                  <c:v>Pennsylvania</c:v>
                </c:pt>
                <c:pt idx="39">
                  <c:v>Rhode Island</c:v>
                </c:pt>
                <c:pt idx="40">
                  <c:v>South Carolina</c:v>
                </c:pt>
                <c:pt idx="41">
                  <c:v>South Dakota</c:v>
                </c:pt>
                <c:pt idx="42">
                  <c:v>Tennessee</c:v>
                </c:pt>
                <c:pt idx="43">
                  <c:v>Texas</c:v>
                </c:pt>
                <c:pt idx="44">
                  <c:v>Utah</c:v>
                </c:pt>
                <c:pt idx="45">
                  <c:v>Vermont</c:v>
                </c:pt>
                <c:pt idx="46">
                  <c:v>Virginia</c:v>
                </c:pt>
                <c:pt idx="47">
                  <c:v>Washington</c:v>
                </c:pt>
                <c:pt idx="48">
                  <c:v>West Virginia</c:v>
                </c:pt>
                <c:pt idx="49">
                  <c:v>Wisconsin</c:v>
                </c:pt>
                <c:pt idx="50">
                  <c:v>Wyoming</c:v>
                </c:pt>
              </c:strCache>
            </c:strRef>
          </c:cat>
          <c:val>
            <c:numRef>
              <c:f>Sheet1!$B$2:$B$52</c:f>
              <c:numCache>
                <c:formatCode>"$"#,##0.00</c:formatCode>
                <c:ptCount val="51"/>
                <c:pt idx="0">
                  <c:v>82.383094738023203</c:v>
                </c:pt>
                <c:pt idx="1">
                  <c:v>119.20017945110611</c:v>
                </c:pt>
                <c:pt idx="2">
                  <c:v>90.252587560379439</c:v>
                </c:pt>
                <c:pt idx="3">
                  <c:v>77.212497925670462</c:v>
                </c:pt>
                <c:pt idx="4">
                  <c:v>123.78019088540661</c:v>
                </c:pt>
                <c:pt idx="5">
                  <c:v>96.204654369365201</c:v>
                </c:pt>
                <c:pt idx="6">
                  <c:v>118.47226507011825</c:v>
                </c:pt>
                <c:pt idx="7">
                  <c:v>123.38890325527349</c:v>
                </c:pt>
                <c:pt idx="8">
                  <c:v>153.620812614606</c:v>
                </c:pt>
                <c:pt idx="9">
                  <c:v>83.391033113875167</c:v>
                </c:pt>
                <c:pt idx="10">
                  <c:v>94.375347640032189</c:v>
                </c:pt>
                <c:pt idx="11">
                  <c:v>100.73306964591211</c:v>
                </c:pt>
                <c:pt idx="12">
                  <c:v>74.178688500916977</c:v>
                </c:pt>
                <c:pt idx="13">
                  <c:v>108.81163728548847</c:v>
                </c:pt>
                <c:pt idx="14">
                  <c:v>92.453528806242062</c:v>
                </c:pt>
                <c:pt idx="15">
                  <c:v>90.853561290674818</c:v>
                </c:pt>
                <c:pt idx="16">
                  <c:v>86.717156105100457</c:v>
                </c:pt>
                <c:pt idx="17">
                  <c:v>81.603741213149149</c:v>
                </c:pt>
                <c:pt idx="18">
                  <c:v>94.132931660934148</c:v>
                </c:pt>
                <c:pt idx="19">
                  <c:v>76.439757254033495</c:v>
                </c:pt>
                <c:pt idx="20">
                  <c:v>109.66794803570963</c:v>
                </c:pt>
                <c:pt idx="21">
                  <c:v>116.86956978573734</c:v>
                </c:pt>
                <c:pt idx="22">
                  <c:v>92.011244628270575</c:v>
                </c:pt>
                <c:pt idx="23">
                  <c:v>97.174796523069674</c:v>
                </c:pt>
                <c:pt idx="24">
                  <c:v>71.510941091412718</c:v>
                </c:pt>
                <c:pt idx="25">
                  <c:v>84.37429560435956</c:v>
                </c:pt>
                <c:pt idx="26">
                  <c:v>73.457049609117291</c:v>
                </c:pt>
                <c:pt idx="27">
                  <c:v>92.85064857254126</c:v>
                </c:pt>
                <c:pt idx="28">
                  <c:v>91.825861054389947</c:v>
                </c:pt>
                <c:pt idx="29">
                  <c:v>94.379083360616264</c:v>
                </c:pt>
                <c:pt idx="30">
                  <c:v>111.9187941038134</c:v>
                </c:pt>
                <c:pt idx="31">
                  <c:v>89.906003546156512</c:v>
                </c:pt>
                <c:pt idx="32">
                  <c:v>131.48336869907615</c:v>
                </c:pt>
                <c:pt idx="33">
                  <c:v>93.091847546772954</c:v>
                </c:pt>
                <c:pt idx="34">
                  <c:v>96.385188087774296</c:v>
                </c:pt>
                <c:pt idx="35">
                  <c:v>95.2921339126855</c:v>
                </c:pt>
                <c:pt idx="36">
                  <c:v>86.896466810983526</c:v>
                </c:pt>
                <c:pt idx="37">
                  <c:v>92.853773858897057</c:v>
                </c:pt>
                <c:pt idx="38">
                  <c:v>100.42679294906195</c:v>
                </c:pt>
                <c:pt idx="39">
                  <c:v>93.450350124934445</c:v>
                </c:pt>
                <c:pt idx="40">
                  <c:v>82.299178204024514</c:v>
                </c:pt>
                <c:pt idx="41">
                  <c:v>85.041969269404447</c:v>
                </c:pt>
                <c:pt idx="42">
                  <c:v>88.385358862545985</c:v>
                </c:pt>
                <c:pt idx="43">
                  <c:v>102.42213636304749</c:v>
                </c:pt>
                <c:pt idx="44">
                  <c:v>86.435205717008472</c:v>
                </c:pt>
                <c:pt idx="45">
                  <c:v>75.467583452470109</c:v>
                </c:pt>
                <c:pt idx="46">
                  <c:v>100.06792095405561</c:v>
                </c:pt>
                <c:pt idx="47">
                  <c:v>124.07671195869072</c:v>
                </c:pt>
                <c:pt idx="48">
                  <c:v>85.664662895121694</c:v>
                </c:pt>
                <c:pt idx="49">
                  <c:v>90.004118906046386</c:v>
                </c:pt>
                <c:pt idx="50">
                  <c:v>96.586504036937356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91460807085850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525406E-5"/>
                  <c:y val="5.2819454525687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6.9505917910544167E-4"/>
                  <c:y val="-6.048109361586758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03204388123498"/>
                      <c:h val="6.06263017382749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7.6469099370143371E-3"/>
                  <c:y val="-2.4265041507550728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88814199919993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800" b="0" i="0" baseline="0">
                        <a:solidFill>
                          <a:schemeClr val="tx1"/>
                        </a:solidFill>
                      </a:rPr>
                      <a:pPr>
                        <a:defRPr sz="18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"$"#,##0.00</c:formatCode>
                <c:ptCount val="5"/>
                <c:pt idx="0">
                  <c:v>115.36</c:v>
                </c:pt>
                <c:pt idx="1">
                  <c:v>92.84</c:v>
                </c:pt>
                <c:pt idx="2">
                  <c:v>95.03</c:v>
                </c:pt>
                <c:pt idx="3">
                  <c:v>111</c:v>
                </c:pt>
                <c:pt idx="4">
                  <c:v>102.52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8733575002956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13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71B9-42B7-AC65-E56F3EEAC51B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F1A2-456C-BC36-3C894E705C43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1.3427155192515738E-3"/>
                  <c:y val="1.4987962055589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2.7805651425577434E-3"/>
                  <c:y val="1.8246546960402318E-5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6984246711966E-2"/>
                      <c:h val="7.27588224920503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7538E-3"/>
                  <c:y val="-2.183834629347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2.780674617936402E-3"/>
                  <c:y val="-4.44853955314244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8"/>
              <c:layout>
                <c:manualLayout>
                  <c:x val="2.7806746179363001E-3"/>
                  <c:y val="-2.42650415075511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B6-4595-B858-0B4D117F9311}"/>
                </c:ext>
              </c:extLst>
            </c:dLbl>
            <c:dLbl>
              <c:idx val="12"/>
              <c:layout>
                <c:manualLayout>
                  <c:x val="-2.780674617936402E-3"/>
                  <c:y val="-2.669154565830582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579082276658732E-2"/>
                      <c:h val="7.30135098962201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71B9-42B7-AC65-E56F3EEAC51B}"/>
                </c:ext>
              </c:extLst>
            </c:dLbl>
            <c:dLbl>
              <c:idx val="13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1B9-42B7-AC65-E56F3EEAC51B}"/>
                </c:ext>
              </c:extLst>
            </c:dLbl>
            <c:dLbl>
              <c:idx val="14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A2-456C-BC36-3C894E705C43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Alaska </c:v>
                </c:pt>
                <c:pt idx="1">
                  <c:v>Arizona</c:v>
                </c:pt>
                <c:pt idx="2">
                  <c:v>California</c:v>
                </c:pt>
                <c:pt idx="3">
                  <c:v>Colorado</c:v>
                </c:pt>
                <c:pt idx="4">
                  <c:v>Hawaii </c:v>
                </c:pt>
                <c:pt idx="5">
                  <c:v>Idaho</c:v>
                </c:pt>
                <c:pt idx="6">
                  <c:v>Montana</c:v>
                </c:pt>
                <c:pt idx="7">
                  <c:v>Nevada</c:v>
                </c:pt>
                <c:pt idx="8">
                  <c:v>New Mexico</c:v>
                </c:pt>
                <c:pt idx="9">
                  <c:v>Oregon</c:v>
                </c:pt>
                <c:pt idx="10">
                  <c:v>Utah</c:v>
                </c:pt>
                <c:pt idx="11">
                  <c:v>Washington</c:v>
                </c:pt>
                <c:pt idx="12">
                  <c:v>Wyoming</c:v>
                </c:pt>
                <c:pt idx="13">
                  <c:v>West Region</c:v>
                </c:pt>
                <c:pt idx="14">
                  <c:v>United States</c:v>
                </c:pt>
              </c:strCache>
            </c:strRef>
          </c:cat>
          <c:val>
            <c:numRef>
              <c:f>Sheet1!$B$2:$B$16</c:f>
              <c:numCache>
                <c:formatCode>"$"#,##0.00</c:formatCode>
                <c:ptCount val="15"/>
                <c:pt idx="0">
                  <c:v>119.2</c:v>
                </c:pt>
                <c:pt idx="1">
                  <c:v>90.25</c:v>
                </c:pt>
                <c:pt idx="2">
                  <c:v>123.78</c:v>
                </c:pt>
                <c:pt idx="3">
                  <c:v>96.2</c:v>
                </c:pt>
                <c:pt idx="4">
                  <c:v>100.73</c:v>
                </c:pt>
                <c:pt idx="5">
                  <c:v>74.180000000000007</c:v>
                </c:pt>
                <c:pt idx="6">
                  <c:v>73.459999999999994</c:v>
                </c:pt>
                <c:pt idx="7">
                  <c:v>91.83</c:v>
                </c:pt>
                <c:pt idx="8">
                  <c:v>89.91</c:v>
                </c:pt>
                <c:pt idx="9">
                  <c:v>92.85</c:v>
                </c:pt>
                <c:pt idx="10">
                  <c:v>86.44</c:v>
                </c:pt>
                <c:pt idx="11">
                  <c:v>124.08</c:v>
                </c:pt>
                <c:pt idx="12">
                  <c:v>96.59</c:v>
                </c:pt>
                <c:pt idx="13">
                  <c:v>111</c:v>
                </c:pt>
                <c:pt idx="14">
                  <c:v>102.52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35617946069113E-2"/>
          <c:y val="1.6883065834020612E-2"/>
          <c:w val="0.92998467803387219"/>
          <c:h val="0.85760957214062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73-4257-86EE-75A86249B5B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73-4257-86EE-75A86249B5B0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73-4257-86EE-75A86249B5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73-4257-86EE-75A86249B5B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B73-4257-86EE-75A86249B5B0}"/>
              </c:ext>
            </c:extLst>
          </c:dPt>
          <c:dPt>
            <c:idx val="1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0A-4C05-9D48-674F59D21B4E}"/>
              </c:ext>
            </c:extLst>
          </c:dPt>
          <c:dPt>
            <c:idx val="1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97-4C0A-B7AD-23B128094D86}"/>
              </c:ext>
            </c:extLst>
          </c:dPt>
          <c:cat>
            <c:strRef>
              <c:f>Sheet1!$A$2:$A$126</c:f>
              <c:strCache>
                <c:ptCount val="125"/>
                <c:pt idx="0">
                  <c:v>2010-Jan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2011-Jan</c:v>
                </c:pt>
                <c:pt idx="13">
                  <c:v>Feb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  <c:pt idx="22">
                  <c:v>Nov</c:v>
                </c:pt>
                <c:pt idx="23">
                  <c:v>Dec</c:v>
                </c:pt>
                <c:pt idx="24">
                  <c:v>2012-Jan</c:v>
                </c:pt>
                <c:pt idx="25">
                  <c:v>Feb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</c:v>
                </c:pt>
                <c:pt idx="32">
                  <c:v>Sept</c:v>
                </c:pt>
                <c:pt idx="33">
                  <c:v>Oct</c:v>
                </c:pt>
                <c:pt idx="34">
                  <c:v>Nov</c:v>
                </c:pt>
                <c:pt idx="35">
                  <c:v>Dec</c:v>
                </c:pt>
                <c:pt idx="36">
                  <c:v>2013-Jan</c:v>
                </c:pt>
                <c:pt idx="37">
                  <c:v>Feb</c:v>
                </c:pt>
                <c:pt idx="38">
                  <c:v>March</c:v>
                </c:pt>
                <c:pt idx="39">
                  <c:v>April</c:v>
                </c:pt>
                <c:pt idx="40">
                  <c:v>May</c:v>
                </c:pt>
                <c:pt idx="41">
                  <c:v>June</c:v>
                </c:pt>
                <c:pt idx="42">
                  <c:v>July</c:v>
                </c:pt>
                <c:pt idx="43">
                  <c:v>Aug</c:v>
                </c:pt>
                <c:pt idx="44">
                  <c:v>Sept</c:v>
                </c:pt>
                <c:pt idx="45">
                  <c:v>Oct</c:v>
                </c:pt>
                <c:pt idx="46">
                  <c:v>Nov</c:v>
                </c:pt>
                <c:pt idx="47">
                  <c:v>Dec</c:v>
                </c:pt>
                <c:pt idx="48">
                  <c:v>2014-Jan</c:v>
                </c:pt>
                <c:pt idx="49">
                  <c:v>Feb</c:v>
                </c:pt>
                <c:pt idx="50">
                  <c:v>March</c:v>
                </c:pt>
                <c:pt idx="51">
                  <c:v>April</c:v>
                </c:pt>
                <c:pt idx="52">
                  <c:v>May</c:v>
                </c:pt>
                <c:pt idx="53">
                  <c:v>June</c:v>
                </c:pt>
                <c:pt idx="54">
                  <c:v>July</c:v>
                </c:pt>
                <c:pt idx="55">
                  <c:v>Aug</c:v>
                </c:pt>
                <c:pt idx="56">
                  <c:v>Sept</c:v>
                </c:pt>
                <c:pt idx="57">
                  <c:v>Oct</c:v>
                </c:pt>
                <c:pt idx="58">
                  <c:v>Nov</c:v>
                </c:pt>
                <c:pt idx="59">
                  <c:v>Dec</c:v>
                </c:pt>
                <c:pt idx="60">
                  <c:v>2015-Jan</c:v>
                </c:pt>
                <c:pt idx="61">
                  <c:v>Feb</c:v>
                </c:pt>
                <c:pt idx="62">
                  <c:v>March</c:v>
                </c:pt>
                <c:pt idx="63">
                  <c:v>April</c:v>
                </c:pt>
                <c:pt idx="64">
                  <c:v>May</c:v>
                </c:pt>
                <c:pt idx="65">
                  <c:v>June</c:v>
                </c:pt>
                <c:pt idx="66">
                  <c:v>July</c:v>
                </c:pt>
                <c:pt idx="67">
                  <c:v>Aug</c:v>
                </c:pt>
                <c:pt idx="68">
                  <c:v>Sept</c:v>
                </c:pt>
                <c:pt idx="69">
                  <c:v>Oct</c:v>
                </c:pt>
                <c:pt idx="70">
                  <c:v>Nov</c:v>
                </c:pt>
                <c:pt idx="71">
                  <c:v>Dec</c:v>
                </c:pt>
                <c:pt idx="72">
                  <c:v>2016-Jan</c:v>
                </c:pt>
                <c:pt idx="73">
                  <c:v>Feb</c:v>
                </c:pt>
                <c:pt idx="74">
                  <c:v>March</c:v>
                </c:pt>
                <c:pt idx="75">
                  <c:v>April</c:v>
                </c:pt>
                <c:pt idx="76">
                  <c:v>May</c:v>
                </c:pt>
                <c:pt idx="77">
                  <c:v>June</c:v>
                </c:pt>
                <c:pt idx="78">
                  <c:v>July</c:v>
                </c:pt>
                <c:pt idx="79">
                  <c:v>Aug</c:v>
                </c:pt>
                <c:pt idx="80">
                  <c:v>Sept</c:v>
                </c:pt>
                <c:pt idx="81">
                  <c:v>Oct</c:v>
                </c:pt>
                <c:pt idx="82">
                  <c:v>Nov</c:v>
                </c:pt>
                <c:pt idx="83">
                  <c:v>Dec</c:v>
                </c:pt>
                <c:pt idx="84">
                  <c:v>2017-Jan</c:v>
                </c:pt>
                <c:pt idx="85">
                  <c:v>Feb</c:v>
                </c:pt>
                <c:pt idx="86">
                  <c:v>March</c:v>
                </c:pt>
                <c:pt idx="87">
                  <c:v>April</c:v>
                </c:pt>
                <c:pt idx="88">
                  <c:v>May</c:v>
                </c:pt>
                <c:pt idx="89">
                  <c:v>June</c:v>
                </c:pt>
                <c:pt idx="90">
                  <c:v>July</c:v>
                </c:pt>
                <c:pt idx="91">
                  <c:v>Aug</c:v>
                </c:pt>
                <c:pt idx="92">
                  <c:v>Sept</c:v>
                </c:pt>
                <c:pt idx="93">
                  <c:v>Oct</c:v>
                </c:pt>
                <c:pt idx="94">
                  <c:v>Nov</c:v>
                </c:pt>
                <c:pt idx="95">
                  <c:v>Dec</c:v>
                </c:pt>
                <c:pt idx="96">
                  <c:v>2018 -Jan</c:v>
                </c:pt>
                <c:pt idx="97">
                  <c:v>Feb</c:v>
                </c:pt>
                <c:pt idx="98">
                  <c:v>March</c:v>
                </c:pt>
                <c:pt idx="99">
                  <c:v>April</c:v>
                </c:pt>
                <c:pt idx="100">
                  <c:v>May</c:v>
                </c:pt>
                <c:pt idx="101">
                  <c:v>June</c:v>
                </c:pt>
                <c:pt idx="102">
                  <c:v>July</c:v>
                </c:pt>
                <c:pt idx="103">
                  <c:v>Aug</c:v>
                </c:pt>
                <c:pt idx="104">
                  <c:v>Sept</c:v>
                </c:pt>
                <c:pt idx="105">
                  <c:v>Oct</c:v>
                </c:pt>
                <c:pt idx="106">
                  <c:v>Nov</c:v>
                </c:pt>
                <c:pt idx="107">
                  <c:v>Dec</c:v>
                </c:pt>
                <c:pt idx="108">
                  <c:v>2019-Jan</c:v>
                </c:pt>
                <c:pt idx="109">
                  <c:v>Feb</c:v>
                </c:pt>
                <c:pt idx="110">
                  <c:v>March</c:v>
                </c:pt>
                <c:pt idx="111">
                  <c:v>April</c:v>
                </c:pt>
                <c:pt idx="112">
                  <c:v>May</c:v>
                </c:pt>
                <c:pt idx="113">
                  <c:v>June</c:v>
                </c:pt>
                <c:pt idx="114">
                  <c:v>July</c:v>
                </c:pt>
                <c:pt idx="115">
                  <c:v>August</c:v>
                </c:pt>
                <c:pt idx="116">
                  <c:v>September</c:v>
                </c:pt>
                <c:pt idx="117">
                  <c:v>Oct</c:v>
                </c:pt>
                <c:pt idx="118">
                  <c:v>Nov</c:v>
                </c:pt>
                <c:pt idx="119">
                  <c:v>Dec</c:v>
                </c:pt>
                <c:pt idx="120">
                  <c:v>2020-Jan</c:v>
                </c:pt>
                <c:pt idx="121">
                  <c:v>Feb</c:v>
                </c:pt>
                <c:pt idx="122">
                  <c:v>March</c:v>
                </c:pt>
                <c:pt idx="123">
                  <c:v>April</c:v>
                </c:pt>
                <c:pt idx="124">
                  <c:v>May</c:v>
                </c:pt>
              </c:strCache>
            </c:strRef>
          </c:cat>
          <c:val>
            <c:numRef>
              <c:f>Sheet1!$B$2:$B$126</c:f>
              <c:numCache>
                <c:formatCode>#0</c:formatCode>
                <c:ptCount val="125"/>
                <c:pt idx="0">
                  <c:v>2</c:v>
                </c:pt>
                <c:pt idx="1">
                  <c:v>-92</c:v>
                </c:pt>
                <c:pt idx="2">
                  <c:v>181</c:v>
                </c:pt>
                <c:pt idx="3">
                  <c:v>231</c:v>
                </c:pt>
                <c:pt idx="4">
                  <c:v>540</c:v>
                </c:pt>
                <c:pt idx="5">
                  <c:v>-139</c:v>
                </c:pt>
                <c:pt idx="6">
                  <c:v>-84</c:v>
                </c:pt>
                <c:pt idx="7">
                  <c:v>-5</c:v>
                </c:pt>
                <c:pt idx="8">
                  <c:v>-65</c:v>
                </c:pt>
                <c:pt idx="9">
                  <c:v>268</c:v>
                </c:pt>
                <c:pt idx="10">
                  <c:v>125</c:v>
                </c:pt>
                <c:pt idx="11">
                  <c:v>72</c:v>
                </c:pt>
                <c:pt idx="12">
                  <c:v>19</c:v>
                </c:pt>
                <c:pt idx="13">
                  <c:v>212</c:v>
                </c:pt>
                <c:pt idx="14">
                  <c:v>235</c:v>
                </c:pt>
                <c:pt idx="15">
                  <c:v>314</c:v>
                </c:pt>
                <c:pt idx="16">
                  <c:v>101</c:v>
                </c:pt>
                <c:pt idx="17">
                  <c:v>236</c:v>
                </c:pt>
                <c:pt idx="18">
                  <c:v>60</c:v>
                </c:pt>
                <c:pt idx="19">
                  <c:v>126</c:v>
                </c:pt>
                <c:pt idx="20">
                  <c:v>233</c:v>
                </c:pt>
                <c:pt idx="21">
                  <c:v>204</c:v>
                </c:pt>
                <c:pt idx="22">
                  <c:v>132</c:v>
                </c:pt>
                <c:pt idx="23">
                  <c:v>202</c:v>
                </c:pt>
                <c:pt idx="24">
                  <c:v>354</c:v>
                </c:pt>
                <c:pt idx="25">
                  <c:v>262</c:v>
                </c:pt>
                <c:pt idx="26">
                  <c:v>240</c:v>
                </c:pt>
                <c:pt idx="27">
                  <c:v>82</c:v>
                </c:pt>
                <c:pt idx="28">
                  <c:v>100</c:v>
                </c:pt>
                <c:pt idx="29">
                  <c:v>73</c:v>
                </c:pt>
                <c:pt idx="30">
                  <c:v>152</c:v>
                </c:pt>
                <c:pt idx="31">
                  <c:v>172</c:v>
                </c:pt>
                <c:pt idx="32">
                  <c:v>187</c:v>
                </c:pt>
                <c:pt idx="33">
                  <c:v>159</c:v>
                </c:pt>
                <c:pt idx="34">
                  <c:v>156</c:v>
                </c:pt>
                <c:pt idx="35">
                  <c:v>239</c:v>
                </c:pt>
                <c:pt idx="36">
                  <c:v>191</c:v>
                </c:pt>
                <c:pt idx="37">
                  <c:v>278</c:v>
                </c:pt>
                <c:pt idx="38">
                  <c:v>139</c:v>
                </c:pt>
                <c:pt idx="39">
                  <c:v>191</c:v>
                </c:pt>
                <c:pt idx="40">
                  <c:v>222</c:v>
                </c:pt>
                <c:pt idx="41">
                  <c:v>181</c:v>
                </c:pt>
                <c:pt idx="42">
                  <c:v>112</c:v>
                </c:pt>
                <c:pt idx="43">
                  <c:v>242</c:v>
                </c:pt>
                <c:pt idx="44">
                  <c:v>187</c:v>
                </c:pt>
                <c:pt idx="45">
                  <c:v>225</c:v>
                </c:pt>
                <c:pt idx="46">
                  <c:v>264</c:v>
                </c:pt>
                <c:pt idx="47">
                  <c:v>69</c:v>
                </c:pt>
                <c:pt idx="48">
                  <c:v>175</c:v>
                </c:pt>
                <c:pt idx="49">
                  <c:v>166</c:v>
                </c:pt>
                <c:pt idx="50">
                  <c:v>254</c:v>
                </c:pt>
                <c:pt idx="51">
                  <c:v>325</c:v>
                </c:pt>
                <c:pt idx="52">
                  <c:v>218</c:v>
                </c:pt>
                <c:pt idx="53">
                  <c:v>326</c:v>
                </c:pt>
                <c:pt idx="54">
                  <c:v>232</c:v>
                </c:pt>
                <c:pt idx="55">
                  <c:v>188</c:v>
                </c:pt>
                <c:pt idx="56">
                  <c:v>309</c:v>
                </c:pt>
                <c:pt idx="57">
                  <c:v>252</c:v>
                </c:pt>
                <c:pt idx="58">
                  <c:v>291</c:v>
                </c:pt>
                <c:pt idx="59">
                  <c:v>268</c:v>
                </c:pt>
                <c:pt idx="60">
                  <c:v>191</c:v>
                </c:pt>
                <c:pt idx="61">
                  <c:v>271</c:v>
                </c:pt>
                <c:pt idx="62">
                  <c:v>71</c:v>
                </c:pt>
                <c:pt idx="63">
                  <c:v>284</c:v>
                </c:pt>
                <c:pt idx="64">
                  <c:v>331</c:v>
                </c:pt>
                <c:pt idx="65">
                  <c:v>174</c:v>
                </c:pt>
                <c:pt idx="66">
                  <c:v>302</c:v>
                </c:pt>
                <c:pt idx="67">
                  <c:v>125</c:v>
                </c:pt>
                <c:pt idx="68">
                  <c:v>155</c:v>
                </c:pt>
                <c:pt idx="69">
                  <c:v>306</c:v>
                </c:pt>
                <c:pt idx="70">
                  <c:v>237</c:v>
                </c:pt>
                <c:pt idx="71">
                  <c:v>273</c:v>
                </c:pt>
                <c:pt idx="72">
                  <c:v>73</c:v>
                </c:pt>
                <c:pt idx="73">
                  <c:v>263</c:v>
                </c:pt>
                <c:pt idx="74">
                  <c:v>229</c:v>
                </c:pt>
                <c:pt idx="75">
                  <c:v>187</c:v>
                </c:pt>
                <c:pt idx="76">
                  <c:v>42</c:v>
                </c:pt>
                <c:pt idx="77">
                  <c:v>267</c:v>
                </c:pt>
                <c:pt idx="78">
                  <c:v>354</c:v>
                </c:pt>
                <c:pt idx="79">
                  <c:v>135</c:v>
                </c:pt>
                <c:pt idx="80">
                  <c:v>269</c:v>
                </c:pt>
                <c:pt idx="81">
                  <c:v>145</c:v>
                </c:pt>
                <c:pt idx="82">
                  <c:v>151</c:v>
                </c:pt>
                <c:pt idx="83">
                  <c:v>230</c:v>
                </c:pt>
                <c:pt idx="84">
                  <c:v>185</c:v>
                </c:pt>
                <c:pt idx="85">
                  <c:v>188</c:v>
                </c:pt>
                <c:pt idx="86">
                  <c:v>129</c:v>
                </c:pt>
                <c:pt idx="87">
                  <c:v>197</c:v>
                </c:pt>
                <c:pt idx="88">
                  <c:v>155</c:v>
                </c:pt>
                <c:pt idx="89">
                  <c:v>216</c:v>
                </c:pt>
                <c:pt idx="90">
                  <c:v>215</c:v>
                </c:pt>
                <c:pt idx="91">
                  <c:v>184</c:v>
                </c:pt>
                <c:pt idx="92">
                  <c:v>18</c:v>
                </c:pt>
                <c:pt idx="93">
                  <c:v>267</c:v>
                </c:pt>
                <c:pt idx="94">
                  <c:v>225</c:v>
                </c:pt>
                <c:pt idx="95">
                  <c:v>130</c:v>
                </c:pt>
                <c:pt idx="96">
                  <c:v>121</c:v>
                </c:pt>
                <c:pt idx="97">
                  <c:v>406</c:v>
                </c:pt>
                <c:pt idx="98">
                  <c:v>176</c:v>
                </c:pt>
                <c:pt idx="99">
                  <c:v>137</c:v>
                </c:pt>
                <c:pt idx="100">
                  <c:v>278</c:v>
                </c:pt>
                <c:pt idx="101">
                  <c:v>219</c:v>
                </c:pt>
                <c:pt idx="102">
                  <c:v>136</c:v>
                </c:pt>
                <c:pt idx="103">
                  <c:v>244</c:v>
                </c:pt>
                <c:pt idx="104">
                  <c:v>80</c:v>
                </c:pt>
                <c:pt idx="105">
                  <c:v>201</c:v>
                </c:pt>
                <c:pt idx="106">
                  <c:v>134</c:v>
                </c:pt>
                <c:pt idx="107">
                  <c:v>182</c:v>
                </c:pt>
                <c:pt idx="108">
                  <c:v>269</c:v>
                </c:pt>
                <c:pt idx="109">
                  <c:v>1</c:v>
                </c:pt>
                <c:pt idx="110">
                  <c:v>147</c:v>
                </c:pt>
                <c:pt idx="111">
                  <c:v>210</c:v>
                </c:pt>
                <c:pt idx="112">
                  <c:v>85</c:v>
                </c:pt>
                <c:pt idx="113">
                  <c:v>182</c:v>
                </c:pt>
                <c:pt idx="114">
                  <c:v>194</c:v>
                </c:pt>
                <c:pt idx="115">
                  <c:v>207</c:v>
                </c:pt>
                <c:pt idx="116">
                  <c:v>208</c:v>
                </c:pt>
                <c:pt idx="117">
                  <c:v>185</c:v>
                </c:pt>
                <c:pt idx="118">
                  <c:v>261</c:v>
                </c:pt>
                <c:pt idx="119">
                  <c:v>184</c:v>
                </c:pt>
                <c:pt idx="120" formatCode="General">
                  <c:v>273</c:v>
                </c:pt>
                <c:pt idx="121" formatCode="General">
                  <c:v>275</c:v>
                </c:pt>
                <c:pt idx="122" formatCode="General">
                  <c:v>-870</c:v>
                </c:pt>
                <c:pt idx="123" formatCode="General">
                  <c:v>-20687</c:v>
                </c:pt>
                <c:pt idx="124" formatCode="General">
                  <c:v>2509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3-4257-86EE-75A86249B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13368960"/>
        <c:axId val="513370928"/>
      </c:barChart>
      <c:catAx>
        <c:axId val="51336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70928"/>
        <c:crosses val="autoZero"/>
        <c:auto val="1"/>
        <c:lblAlgn val="ctr"/>
        <c:lblOffset val="100"/>
        <c:noMultiLvlLbl val="0"/>
      </c:catAx>
      <c:valAx>
        <c:axId val="513370928"/>
        <c:scaling>
          <c:orientation val="minMax"/>
          <c:max val="5000"/>
          <c:min val="-2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6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87793718337998"/>
          <c:y val="2.4119633559379256E-2"/>
          <c:w val="0.84870084967863646"/>
          <c:h val="0.844944817911270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Per Capita GDP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250624338301871E-2"/>
                  <c:y val="1.6383967964827276E-2"/>
                </c:manualLayout>
              </c:layout>
              <c:tx>
                <c:rich>
                  <a:bodyPr/>
                  <a:lstStyle/>
                  <a:p>
                    <a:fld id="{DEE3585E-F6DE-4176-8A3A-21644860D69A}" type="CELLRANGE">
                      <a:rPr lang="en-US" sz="1600" b="1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52F-4523-B559-D0EE90E41126}"/>
                </c:ext>
              </c:extLst>
            </c:dLbl>
            <c:dLbl>
              <c:idx val="1"/>
              <c:layout>
                <c:manualLayout>
                  <c:x val="-3.7859428571050076E-2"/>
                  <c:y val="-7.021700556354583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7C0C24-3923-4764-8C7D-23BA97EFF597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52F-4523-B559-D0EE90E4112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674C548-16EE-4CD9-81A8-516A655B1F6D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752F-4523-B559-D0EE90E41126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8470119-185B-4654-9CEE-7814769668DB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752F-4523-B559-D0EE90E41126}"/>
                </c:ext>
              </c:extLst>
            </c:dLbl>
            <c:dLbl>
              <c:idx val="4"/>
              <c:layout>
                <c:manualLayout>
                  <c:x val="-1.5424211640057417E-2"/>
                  <c:y val="2.1065101669063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8546E17-A4FD-46FA-B8BD-41EFEE03F7B3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52F-4523-B559-D0EE90E41126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5CDE07C-B4A7-42F2-A032-8C60A1528E3A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52F-4523-B559-D0EE90E41126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A97B7F5-6225-4608-BB81-D5EEA0432079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52F-4523-B559-D0EE90E41126}"/>
                </c:ext>
              </c:extLst>
            </c:dLbl>
            <c:dLbl>
              <c:idx val="7"/>
              <c:layout>
                <c:manualLayout>
                  <c:x val="-2.103301587280557E-2"/>
                  <c:y val="2.80868022254182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06B20C-D6FA-4768-9C18-0C55F587F86A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752F-4523-B559-D0EE90E41126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26A5B3-348F-4B96-8A90-B26BB35F5B7E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752F-4523-B559-D0EE90E41126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4B09EC5-B298-448D-A98B-392AFB456A2E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752F-4523-B559-D0EE90E41126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FCC57A4-B095-42AF-811C-A2AFD0BA7717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752F-4523-B559-D0EE90E41126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0E52A05-525E-42B4-B4DF-05CAB2CF664C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752F-4523-B559-D0EE90E41126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8D36F5-6FA6-406B-A388-4519194524ED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752F-4523-B559-D0EE90E41126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3577EE-9928-4311-947F-5CCE233D3B1B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752F-4523-B559-D0EE90E41126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03BC845-EB5B-4FCD-A492-D8913981AD23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752F-4523-B559-D0EE90E41126}"/>
                </c:ext>
              </c:extLst>
            </c:dLbl>
            <c:dLbl>
              <c:idx val="15"/>
              <c:layout>
                <c:manualLayout>
                  <c:x val="-3.3652825396488908E-2"/>
                  <c:y val="-2.10651016690637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884EE4-1E04-4DB0-9D88-72146E085A8D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52F-4523-B559-D0EE90E41126}"/>
                </c:ext>
              </c:extLst>
            </c:dLbl>
            <c:dLbl>
              <c:idx val="16"/>
              <c:layout>
                <c:manualLayout>
                  <c:x val="-1.402201058187038E-2"/>
                  <c:y val="-1.8724534816945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0DA537-B869-4918-BC17-13B426A3CA70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52F-4523-B559-D0EE90E41126}"/>
                </c:ext>
              </c:extLst>
            </c:dLbl>
            <c:dLbl>
              <c:idx val="17"/>
              <c:layout>
                <c:manualLayout>
                  <c:x val="-2.103301587280557E-2"/>
                  <c:y val="-1.87245348169456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425D66B-F7EB-435E-AA45-FE3BF9E3A0EA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52F-4523-B559-D0EE90E41126}"/>
                </c:ext>
              </c:extLst>
            </c:dLbl>
            <c:dLbl>
              <c:idx val="18"/>
              <c:layout>
                <c:manualLayout>
                  <c:x val="-5.1413444867688997E-17"/>
                  <c:y val="-7.021700556354669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6D727E8-832D-4349-BF22-B91BFA42AB58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752F-4523-B559-D0EE90E41126}"/>
                </c:ext>
              </c:extLst>
            </c:dLbl>
            <c:dLbl>
              <c:idx val="19"/>
              <c:layout>
                <c:manualLayout>
                  <c:x val="-2.8044021163740759E-3"/>
                  <c:y val="1.8724534816945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5C0AB9-B371-4361-9FCA-48F3BEABC184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752F-4523-B559-D0EE90E41126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BCBD5E2-77EB-45C3-9DE1-601B54397150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752F-4523-B559-D0EE90E41126}"/>
                </c:ext>
              </c:extLst>
            </c:dLbl>
            <c:dLbl>
              <c:idx val="2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8166B5C-E72F-4A0E-978E-8C6C5029EC1A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752F-4523-B559-D0EE90E41126}"/>
                </c:ext>
              </c:extLst>
            </c:dLbl>
            <c:dLbl>
              <c:idx val="2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CBF5F77-1D0D-40C0-8B4E-53D5D6F0AEB1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752F-4523-B559-D0EE90E41126}"/>
                </c:ext>
              </c:extLst>
            </c:dLbl>
            <c:dLbl>
              <c:idx val="2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DF4EA32-32E5-4A0E-A95C-1BDECB6B20FB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752F-4523-B559-D0EE90E41126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955BDC25-C91D-4590-AD9F-7EBD89B487D7}" type="CELLRANGE">
                      <a:rPr lang="en-US" b="1">
                        <a:solidFill>
                          <a:srgbClr val="FF0000"/>
                        </a:solidFill>
                      </a:rPr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752F-4523-B559-D0EE90E41126}"/>
                </c:ext>
              </c:extLst>
            </c:dLbl>
            <c:dLbl>
              <c:idx val="25"/>
              <c:layout>
                <c:manualLayout>
                  <c:x val="-1.5424211640057469E-2"/>
                  <c:y val="2.10651016690636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47C9AB-34D5-4A7A-86DB-C0960C661839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752F-4523-B559-D0EE90E41126}"/>
                </c:ext>
              </c:extLst>
            </c:dLbl>
            <c:dLbl>
              <c:idx val="2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3DBCCED-65DC-49A6-AD3C-FB96193CFD98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752F-4523-B559-D0EE90E41126}"/>
                </c:ext>
              </c:extLst>
            </c:dLbl>
            <c:dLbl>
              <c:idx val="2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A995930-6DD0-4F12-A1A7-E7D1A3FE7263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752F-4523-B559-D0EE90E41126}"/>
                </c:ext>
              </c:extLst>
            </c:dLbl>
            <c:dLbl>
              <c:idx val="2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ADDC26B-9E57-4D72-A602-1809B07DE78E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752F-4523-B559-D0EE90E41126}"/>
                </c:ext>
              </c:extLst>
            </c:dLbl>
            <c:dLbl>
              <c:idx val="2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D982310-133D-4F45-9917-8BB2FC474FD4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752F-4523-B559-D0EE90E41126}"/>
                </c:ext>
              </c:extLst>
            </c:dLbl>
            <c:dLbl>
              <c:idx val="3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924786D-02C6-4A5B-86EF-1200E549BEB0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752F-4523-B559-D0EE90E41126}"/>
                </c:ext>
              </c:extLst>
            </c:dLbl>
            <c:dLbl>
              <c:idx val="3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6A31CF-F273-491A-9BFD-3D13541E9517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752F-4523-B559-D0EE90E41126}"/>
                </c:ext>
              </c:extLst>
            </c:dLbl>
            <c:dLbl>
              <c:idx val="3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53D6F8C-A0B7-4D85-9AD2-D4BF98BAB3AF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752F-4523-B559-D0EE90E41126}"/>
                </c:ext>
              </c:extLst>
            </c:dLbl>
            <c:dLbl>
              <c:idx val="33"/>
              <c:layout>
                <c:manualLayout>
                  <c:x val="-3.645722751286299E-2"/>
                  <c:y val="2.340566852118194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0C1CA24-AF76-4BD2-80C6-2EE660C95C90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752F-4523-B559-D0EE90E41126}"/>
                </c:ext>
              </c:extLst>
            </c:dLbl>
            <c:dLbl>
              <c:idx val="3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57A5EEE-9816-450F-A6AD-04D6937454EC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752F-4523-B559-D0EE90E41126}"/>
                </c:ext>
              </c:extLst>
            </c:dLbl>
            <c:dLbl>
              <c:idx val="3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4250EB5-F130-4DF3-A9D0-CDCED1E86559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752F-4523-B559-D0EE90E41126}"/>
                </c:ext>
              </c:extLst>
            </c:dLbl>
            <c:dLbl>
              <c:idx val="36"/>
              <c:layout>
                <c:manualLayout>
                  <c:x val="-4.066383068742415E-2"/>
                  <c:y val="-4.68113370423647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E5C7D11-2FE5-4966-A322-58A515D0C7A9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752F-4523-B559-D0EE90E41126}"/>
                </c:ext>
              </c:extLst>
            </c:dLbl>
            <c:dLbl>
              <c:idx val="37"/>
              <c:layout>
                <c:manualLayout>
                  <c:x val="-1.9630814814618532E-2"/>
                  <c:y val="2.10651016690637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DE6203-CFE9-45E4-A17B-AC8C9209F62B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752F-4523-B559-D0EE90E41126}"/>
                </c:ext>
              </c:extLst>
            </c:dLbl>
            <c:dLbl>
              <c:idx val="38"/>
              <c:layout>
                <c:manualLayout>
                  <c:x val="-2.2435216930992607E-2"/>
                  <c:y val="2.5746235373300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F865BF-7569-47F4-B1A3-B658C145548B}" type="CELLRANGE">
                      <a:rPr lang="en-US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752F-4523-B559-D0EE90E41126}"/>
                </c:ext>
              </c:extLst>
            </c:dLbl>
            <c:dLbl>
              <c:idx val="3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D1B027A-E69F-4AAD-BA24-EDD55AE51E11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752F-4523-B559-D0EE90E41126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0B150F3-3F58-44D7-9BAF-AC403CFDA3A5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752F-4523-B559-D0EE90E41126}"/>
                </c:ext>
              </c:extLst>
            </c:dLbl>
            <c:dLbl>
              <c:idx val="41"/>
              <c:layout>
                <c:manualLayout>
                  <c:x val="2.8044021163740759E-3"/>
                  <c:y val="-1.63839679648274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AD4C56-144C-4EDB-BFA7-0E95C7B6CF14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752F-4523-B559-D0EE90E41126}"/>
                </c:ext>
              </c:extLst>
            </c:dLbl>
            <c:dLbl>
              <c:idx val="42"/>
              <c:layout>
                <c:manualLayout>
                  <c:x val="-2.5239619047366785E-2"/>
                  <c:y val="1.17028342605909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F98284A-4138-4619-9254-52F43B8F0DAD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752F-4523-B559-D0EE90E41126}"/>
                </c:ext>
              </c:extLst>
            </c:dLbl>
            <c:dLbl>
              <c:idx val="4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130CAB6-C184-4313-9C0A-2FCA5C6BBEAD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C-752F-4523-B559-D0EE90E41126}"/>
                </c:ext>
              </c:extLst>
            </c:dLbl>
            <c:dLbl>
              <c:idx val="44"/>
              <c:layout>
                <c:manualLayout>
                  <c:x val="-2.6641820105553722E-2"/>
                  <c:y val="-3.27679359296547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0CA6500-9394-48A6-8697-527A5469CBD7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752F-4523-B559-D0EE90E41126}"/>
                </c:ext>
              </c:extLst>
            </c:dLbl>
            <c:dLbl>
              <c:idx val="4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510169B-E4F2-483C-BFDA-599E4E15FA2A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752F-4523-B559-D0EE90E41126}"/>
                </c:ext>
              </c:extLst>
            </c:dLbl>
            <c:dLbl>
              <c:idx val="4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7B75387-8730-4F4F-A9E4-6DD9C1ED27AB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752F-4523-B559-D0EE90E41126}"/>
                </c:ext>
              </c:extLst>
            </c:dLbl>
            <c:dLbl>
              <c:idx val="4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09E0B8B-87C6-43E2-9BF1-C177132B0CA9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752F-4523-B559-D0EE90E41126}"/>
                </c:ext>
              </c:extLst>
            </c:dLbl>
            <c:dLbl>
              <c:idx val="4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E5E4FAE-3311-4199-B581-BA6DC6C84445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1-752F-4523-B559-D0EE90E41126}"/>
                </c:ext>
              </c:extLst>
            </c:dLbl>
            <c:dLbl>
              <c:idx val="49"/>
              <c:layout>
                <c:manualLayout>
                  <c:x val="-4.2066031745611136E-3"/>
                  <c:y val="2.10651016690636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21C6FB9-B212-4DE0-85CC-10450B0E05E3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752F-4523-B559-D0EE90E41126}"/>
                </c:ext>
              </c:extLst>
            </c:dLbl>
            <c:dLbl>
              <c:idx val="5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87C536C-8E57-4E18-988B-D794B98E0493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3-752F-4523-B559-D0EE90E411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Sheet1!$B$2:$B$52</c:f>
              <c:numCache>
                <c:formatCode>General</c:formatCode>
                <c:ptCount val="51"/>
                <c:pt idx="0">
                  <c:v>56663</c:v>
                </c:pt>
                <c:pt idx="1">
                  <c:v>43880</c:v>
                </c:pt>
                <c:pt idx="2">
                  <c:v>62102</c:v>
                </c:pt>
                <c:pt idx="3">
                  <c:v>46233</c:v>
                </c:pt>
                <c:pt idx="4">
                  <c:v>44845</c:v>
                </c:pt>
                <c:pt idx="5">
                  <c:v>66661</c:v>
                </c:pt>
                <c:pt idx="6">
                  <c:v>61348</c:v>
                </c:pt>
                <c:pt idx="7">
                  <c:v>79087</c:v>
                </c:pt>
                <c:pt idx="8">
                  <c:v>54264</c:v>
                </c:pt>
                <c:pt idx="9">
                  <c:v>51989</c:v>
                </c:pt>
                <c:pt idx="10">
                  <c:v>48199</c:v>
                </c:pt>
                <c:pt idx="11">
                  <c:v>57450</c:v>
                </c:pt>
                <c:pt idx="12">
                  <c:v>45642</c:v>
                </c:pt>
                <c:pt idx="13">
                  <c:v>58935</c:v>
                </c:pt>
                <c:pt idx="14">
                  <c:v>48657</c:v>
                </c:pt>
                <c:pt idx="15">
                  <c:v>52636</c:v>
                </c:pt>
                <c:pt idx="16">
                  <c:v>53453</c:v>
                </c:pt>
                <c:pt idx="17">
                  <c:v>44017</c:v>
                </c:pt>
                <c:pt idx="18">
                  <c:v>48008</c:v>
                </c:pt>
                <c:pt idx="19">
                  <c:v>50950</c:v>
                </c:pt>
                <c:pt idx="20">
                  <c:v>65683</c:v>
                </c:pt>
                <c:pt idx="21">
                  <c:v>74967</c:v>
                </c:pt>
                <c:pt idx="22">
                  <c:v>50320</c:v>
                </c:pt>
                <c:pt idx="23">
                  <c:v>59683</c:v>
                </c:pt>
                <c:pt idx="24">
                  <c:v>39368</c:v>
                </c:pt>
                <c:pt idx="25">
                  <c:v>49589</c:v>
                </c:pt>
                <c:pt idx="26">
                  <c:v>49074</c:v>
                </c:pt>
                <c:pt idx="27">
                  <c:v>54871</c:v>
                </c:pt>
                <c:pt idx="28">
                  <c:v>50883</c:v>
                </c:pt>
                <c:pt idx="29">
                  <c:v>63880</c:v>
                </c:pt>
                <c:pt idx="30">
                  <c:v>70979</c:v>
                </c:pt>
                <c:pt idx="31">
                  <c:v>43984</c:v>
                </c:pt>
                <c:pt idx="32">
                  <c:v>71440</c:v>
                </c:pt>
                <c:pt idx="33">
                  <c:v>47803</c:v>
                </c:pt>
                <c:pt idx="34">
                  <c:v>57501</c:v>
                </c:pt>
                <c:pt idx="35">
                  <c:v>50546</c:v>
                </c:pt>
                <c:pt idx="36">
                  <c:v>47951</c:v>
                </c:pt>
                <c:pt idx="37">
                  <c:v>52937</c:v>
                </c:pt>
                <c:pt idx="38">
                  <c:v>58775</c:v>
                </c:pt>
                <c:pt idx="39">
                  <c:v>56542</c:v>
                </c:pt>
                <c:pt idx="40">
                  <c:v>45314</c:v>
                </c:pt>
                <c:pt idx="41">
                  <c:v>53925</c:v>
                </c:pt>
                <c:pt idx="42">
                  <c:v>48761</c:v>
                </c:pt>
                <c:pt idx="43">
                  <c:v>52504</c:v>
                </c:pt>
                <c:pt idx="44">
                  <c:v>48395</c:v>
                </c:pt>
                <c:pt idx="45">
                  <c:v>56691</c:v>
                </c:pt>
                <c:pt idx="46">
                  <c:v>60116</c:v>
                </c:pt>
                <c:pt idx="47">
                  <c:v>64898</c:v>
                </c:pt>
                <c:pt idx="48">
                  <c:v>42336</c:v>
                </c:pt>
                <c:pt idx="49">
                  <c:v>53583</c:v>
                </c:pt>
                <c:pt idx="50">
                  <c:v>63316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58107</c:v>
                </c:pt>
                <c:pt idx="1">
                  <c:v>41389</c:v>
                </c:pt>
                <c:pt idx="2">
                  <c:v>74422</c:v>
                </c:pt>
                <c:pt idx="3">
                  <c:v>44161</c:v>
                </c:pt>
                <c:pt idx="4">
                  <c:v>39580</c:v>
                </c:pt>
                <c:pt idx="5">
                  <c:v>70662</c:v>
                </c:pt>
                <c:pt idx="6">
                  <c:v>61311</c:v>
                </c:pt>
                <c:pt idx="7">
                  <c:v>69789</c:v>
                </c:pt>
                <c:pt idx="8">
                  <c:v>64985</c:v>
                </c:pt>
                <c:pt idx="9">
                  <c:v>44267</c:v>
                </c:pt>
                <c:pt idx="10">
                  <c:v>50816</c:v>
                </c:pt>
                <c:pt idx="11">
                  <c:v>58981</c:v>
                </c:pt>
                <c:pt idx="12">
                  <c:v>40566</c:v>
                </c:pt>
                <c:pt idx="13">
                  <c:v>61713</c:v>
                </c:pt>
                <c:pt idx="14">
                  <c:v>49321</c:v>
                </c:pt>
                <c:pt idx="15">
                  <c:v>55051</c:v>
                </c:pt>
                <c:pt idx="16">
                  <c:v>53528</c:v>
                </c:pt>
                <c:pt idx="17">
                  <c:v>42386</c:v>
                </c:pt>
                <c:pt idx="18">
                  <c:v>51729</c:v>
                </c:pt>
                <c:pt idx="19">
                  <c:v>43541</c:v>
                </c:pt>
                <c:pt idx="20">
                  <c:v>61926</c:v>
                </c:pt>
                <c:pt idx="21">
                  <c:v>75258</c:v>
                </c:pt>
                <c:pt idx="22">
                  <c:v>47448</c:v>
                </c:pt>
                <c:pt idx="23">
                  <c:v>60066</c:v>
                </c:pt>
                <c:pt idx="24">
                  <c:v>35015</c:v>
                </c:pt>
                <c:pt idx="25">
                  <c:v>47407</c:v>
                </c:pt>
                <c:pt idx="26">
                  <c:v>44145</c:v>
                </c:pt>
                <c:pt idx="27">
                  <c:v>59386</c:v>
                </c:pt>
                <c:pt idx="28">
                  <c:v>50043</c:v>
                </c:pt>
                <c:pt idx="29">
                  <c:v>57272</c:v>
                </c:pt>
                <c:pt idx="30">
                  <c:v>63492</c:v>
                </c:pt>
                <c:pt idx="31">
                  <c:v>46304</c:v>
                </c:pt>
                <c:pt idx="32">
                  <c:v>75131</c:v>
                </c:pt>
                <c:pt idx="33">
                  <c:v>48496</c:v>
                </c:pt>
                <c:pt idx="34">
                  <c:v>70991</c:v>
                </c:pt>
                <c:pt idx="35">
                  <c:v>52664</c:v>
                </c:pt>
                <c:pt idx="36">
                  <c:v>50876</c:v>
                </c:pt>
                <c:pt idx="37">
                  <c:v>52726</c:v>
                </c:pt>
                <c:pt idx="38">
                  <c:v>56868</c:v>
                </c:pt>
                <c:pt idx="39">
                  <c:v>51963</c:v>
                </c:pt>
                <c:pt idx="40">
                  <c:v>41457</c:v>
                </c:pt>
                <c:pt idx="41">
                  <c:v>52913</c:v>
                </c:pt>
                <c:pt idx="42">
                  <c:v>48440</c:v>
                </c:pt>
                <c:pt idx="43">
                  <c:v>61682</c:v>
                </c:pt>
                <c:pt idx="44">
                  <c:v>51407</c:v>
                </c:pt>
                <c:pt idx="45">
                  <c:v>48855</c:v>
                </c:pt>
                <c:pt idx="46">
                  <c:v>56938</c:v>
                </c:pt>
                <c:pt idx="47">
                  <c:v>69761</c:v>
                </c:pt>
                <c:pt idx="48">
                  <c:v>40265</c:v>
                </c:pt>
                <c:pt idx="49">
                  <c:v>52534</c:v>
                </c:pt>
                <c:pt idx="50">
                  <c:v>67915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Sheet1!$A$2:$A$52</c15:f>
                <c15:dlblRangeCache>
                  <c:ptCount val="51"/>
                  <c:pt idx="0">
                    <c:v>USA</c:v>
                  </c:pt>
                  <c:pt idx="1">
                    <c:v>AL</c:v>
                  </c:pt>
                  <c:pt idx="2">
                    <c:v>AK</c:v>
                  </c:pt>
                  <c:pt idx="3">
                    <c:v>AZ</c:v>
                  </c:pt>
                  <c:pt idx="4">
                    <c:v>AR</c:v>
                  </c:pt>
                  <c:pt idx="5">
                    <c:v>CA</c:v>
                  </c:pt>
                  <c:pt idx="6">
                    <c:v>CO </c:v>
                  </c:pt>
                  <c:pt idx="7">
                    <c:v>CT</c:v>
                  </c:pt>
                  <c:pt idx="8">
                    <c:v>DE</c:v>
                  </c:pt>
                  <c:pt idx="9">
                    <c:v>FL</c:v>
                  </c:pt>
                  <c:pt idx="10">
                    <c:v>GA</c:v>
                  </c:pt>
                  <c:pt idx="11">
                    <c:v>HA</c:v>
                  </c:pt>
                  <c:pt idx="12">
                    <c:v>ID</c:v>
                  </c:pt>
                  <c:pt idx="13">
                    <c:v>IL</c:v>
                  </c:pt>
                  <c:pt idx="14">
                    <c:v>IN</c:v>
                  </c:pt>
                  <c:pt idx="15">
                    <c:v>IA</c:v>
                  </c:pt>
                  <c:pt idx="16">
                    <c:v>KS</c:v>
                  </c:pt>
                  <c:pt idx="17">
                    <c:v>KY</c:v>
                  </c:pt>
                  <c:pt idx="18">
                    <c:v>LA</c:v>
                  </c:pt>
                  <c:pt idx="19">
                    <c:v>ME</c:v>
                  </c:pt>
                  <c:pt idx="20">
                    <c:v>MD</c:v>
                  </c:pt>
                  <c:pt idx="21">
                    <c:v>MA</c:v>
                  </c:pt>
                  <c:pt idx="22">
                    <c:v>MI</c:v>
                  </c:pt>
                  <c:pt idx="23">
                    <c:v>MN</c:v>
                  </c:pt>
                  <c:pt idx="24">
                    <c:v>MS</c:v>
                  </c:pt>
                  <c:pt idx="25">
                    <c:v>MO </c:v>
                  </c:pt>
                  <c:pt idx="26">
                    <c:v>MT</c:v>
                  </c:pt>
                  <c:pt idx="27">
                    <c:v>NE</c:v>
                  </c:pt>
                  <c:pt idx="28">
                    <c:v>NV</c:v>
                  </c:pt>
                  <c:pt idx="29">
                    <c:v>NH</c:v>
                  </c:pt>
                  <c:pt idx="30">
                    <c:v>NJ</c:v>
                  </c:pt>
                  <c:pt idx="31">
                    <c:v>NM</c:v>
                  </c:pt>
                  <c:pt idx="32">
                    <c:v>NY</c:v>
                  </c:pt>
                  <c:pt idx="33">
                    <c:v>NC</c:v>
                  </c:pt>
                  <c:pt idx="34">
                    <c:v>ND</c:v>
                  </c:pt>
                  <c:pt idx="35">
                    <c:v>OH</c:v>
                  </c:pt>
                  <c:pt idx="36">
                    <c:v>OK</c:v>
                  </c:pt>
                  <c:pt idx="37">
                    <c:v>OR</c:v>
                  </c:pt>
                  <c:pt idx="38">
                    <c:v>PA</c:v>
                  </c:pt>
                  <c:pt idx="39">
                    <c:v>RI</c:v>
                  </c:pt>
                  <c:pt idx="40">
                    <c:v>SC</c:v>
                  </c:pt>
                  <c:pt idx="41">
                    <c:v>SD</c:v>
                  </c:pt>
                  <c:pt idx="42">
                    <c:v>TN</c:v>
                  </c:pt>
                  <c:pt idx="43">
                    <c:v>TX</c:v>
                  </c:pt>
                  <c:pt idx="44">
                    <c:v>UT</c:v>
                  </c:pt>
                  <c:pt idx="45">
                    <c:v>VT</c:v>
                  </c:pt>
                  <c:pt idx="46">
                    <c:v>VA</c:v>
                  </c:pt>
                  <c:pt idx="47">
                    <c:v>WA</c:v>
                  </c:pt>
                  <c:pt idx="48">
                    <c:v>WV</c:v>
                  </c:pt>
                  <c:pt idx="49">
                    <c:v>WI</c:v>
                  </c:pt>
                  <c:pt idx="50">
                    <c:v>WY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752F-4523-B559-D0EE90E41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8247144"/>
        <c:axId val="668249768"/>
      </c:scatterChart>
      <c:valAx>
        <c:axId val="668247144"/>
        <c:scaling>
          <c:orientation val="minMax"/>
          <c:max val="80000"/>
          <c:min val="3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 Capita Personal Income 2019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9768"/>
        <c:crosses val="autoZero"/>
        <c:crossBetween val="midCat"/>
      </c:valAx>
      <c:valAx>
        <c:axId val="668249768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 Capita GDP 2019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7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bg1"/>
                </a:solidFill>
              </a:rPr>
              <a:t>Rankings and Performance</a:t>
            </a:r>
          </a:p>
        </c:rich>
      </c:tx>
      <c:overlay val="0"/>
      <c:spPr>
        <a:solidFill>
          <a:schemeClr val="tx2">
            <a:lumMod val="50000"/>
          </a:schemeClr>
        </a:solidFill>
        <a:ln w="57150">
          <a:solidFill>
            <a:schemeClr val="accent6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024830883599941"/>
          <c:y val="0.11054998340237322"/>
          <c:w val="0.7933341028663311"/>
          <c:h val="0.8122025284497349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8"/>
            <c:marker>
              <c:spPr>
                <a:solidFill>
                  <a:srgbClr val="0070C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0-FE5E-495C-8C3C-6DFE49D279D3}"/>
              </c:ext>
            </c:extLst>
          </c:dPt>
          <c:dLbls>
            <c:dLbl>
              <c:idx val="0"/>
              <c:layout>
                <c:manualLayout>
                  <c:x val="-1.2923928974281911E-3"/>
                  <c:y val="3.74060247047492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AL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988485430378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E5E-495C-8C3C-6DFE49D279D3}"/>
                </c:ext>
              </c:extLst>
            </c:dLbl>
            <c:dLbl>
              <c:idx val="1"/>
              <c:layout>
                <c:manualLayout>
                  <c:x val="-1.2196009657703144E-2"/>
                  <c:y val="3.711089084839587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AK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5E-495C-8C3C-6DFE49D279D3}"/>
                </c:ext>
              </c:extLst>
            </c:dLbl>
            <c:dLbl>
              <c:idx val="2"/>
              <c:layout>
                <c:manualLayout>
                  <c:x val="-4.6400919137383048E-2"/>
                  <c:y val="-2.59295547628177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AZ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E5E-495C-8C3C-6DFE49D279D3}"/>
                </c:ext>
              </c:extLst>
            </c:dLbl>
            <c:dLbl>
              <c:idx val="3"/>
              <c:layout>
                <c:manualLayout>
                  <c:x val="-6.0172422767088292E-2"/>
                  <c:y val="1.04319590810057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AR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E5E-495C-8C3C-6DFE49D279D3}"/>
                </c:ext>
              </c:extLst>
            </c:dLbl>
            <c:dLbl>
              <c:idx val="4"/>
              <c:layout>
                <c:manualLayout>
                  <c:x val="-2.1991998265285681E-2"/>
                  <c:y val="9.333096836632599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CA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E5E-495C-8C3C-6DFE49D279D3}"/>
                </c:ext>
              </c:extLst>
            </c:dLbl>
            <c:dLbl>
              <c:idx val="5"/>
              <c:layout>
                <c:manualLayout>
                  <c:x val="-4.8784038630813025E-3"/>
                  <c:y val="1.85554454241965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CO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E5E-495C-8C3C-6DFE49D279D3}"/>
                </c:ext>
              </c:extLst>
            </c:dLbl>
            <c:dLbl>
              <c:idx val="6"/>
              <c:layout>
                <c:manualLayout>
                  <c:x val="-6.6102948534183775E-2"/>
                  <c:y val="1.38198619825514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CT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E5E-495C-8C3C-6DFE49D279D3}"/>
                </c:ext>
              </c:extLst>
            </c:dLbl>
            <c:dLbl>
              <c:idx val="7"/>
              <c:layout>
                <c:manualLayout>
                  <c:x val="-1.4691294027354786E-2"/>
                  <c:y val="-3.74425511721204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DE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E5E-495C-8C3C-6DFE49D279D3}"/>
                </c:ext>
              </c:extLst>
            </c:dLbl>
            <c:dLbl>
              <c:idx val="8"/>
              <c:layout>
                <c:manualLayout>
                  <c:x val="-9.8269107738012812E-3"/>
                  <c:y val="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FL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E5E-495C-8C3C-6DFE49D279D3}"/>
                </c:ext>
              </c:extLst>
            </c:dLbl>
            <c:dLbl>
              <c:idx val="9"/>
              <c:layout>
                <c:manualLayout>
                  <c:x val="-1.2196009657703144E-2"/>
                  <c:y val="2.0410989966617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GA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E5E-495C-8C3C-6DFE49D279D3}"/>
                </c:ext>
              </c:extLst>
            </c:dLbl>
            <c:dLbl>
              <c:idx val="10"/>
              <c:layout>
                <c:manualLayout>
                  <c:x val="0"/>
                  <c:y val="-1.855544542419793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HA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E5E-495C-8C3C-6DFE49D279D3}"/>
                </c:ext>
              </c:extLst>
            </c:dLbl>
            <c:dLbl>
              <c:idx val="11"/>
              <c:layout>
                <c:manualLayout>
                  <c:x val="-7.0826357439882845E-2"/>
                  <c:y val="-1.11296146077817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ID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261214711038123E-2"/>
                      <c:h val="4.379625711827796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FE5E-495C-8C3C-6DFE49D279D3}"/>
                </c:ext>
              </c:extLst>
            </c:dLbl>
            <c:dLbl>
              <c:idx val="12"/>
              <c:layout>
                <c:manualLayout>
                  <c:x val="-1.4640781420426031E-2"/>
                  <c:y val="-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IL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E5E-495C-8C3C-6DFE49D279D3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E5E-495C-8C3C-6DFE49D279D3}"/>
                </c:ext>
              </c:extLst>
            </c:dLbl>
            <c:dLbl>
              <c:idx val="14"/>
              <c:layout>
                <c:manualLayout>
                  <c:x val="-2.6831221246946962E-2"/>
                  <c:y val="-2.41220790514573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IA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E5E-495C-8C3C-6DFE49D279D3}"/>
                </c:ext>
              </c:extLst>
            </c:dLbl>
            <c:dLbl>
              <c:idx val="15"/>
              <c:layout>
                <c:manualLayout>
                  <c:x val="-5.7997750281214851E-2"/>
                  <c:y val="-2.03703703703703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KS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E5E-495C-8C3C-6DFE49D279D3}"/>
                </c:ext>
              </c:extLst>
            </c:dLbl>
            <c:dLbl>
              <c:idx val="16"/>
              <c:layout>
                <c:manualLayout>
                  <c:x val="-3.7815888654081024E-2"/>
                  <c:y val="-1.19468577887285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LA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834060132281574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0-FE5E-495C-8C3C-6DFE49D279D3}"/>
                </c:ext>
              </c:extLst>
            </c:dLbl>
            <c:dLbl>
              <c:idx val="17"/>
              <c:layout>
                <c:manualLayout>
                  <c:x val="-3.438160757235835E-2"/>
                  <c:y val="-1.13423447537473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KY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E5E-495C-8C3C-6DFE49D279D3}"/>
                </c:ext>
              </c:extLst>
            </c:dLbl>
            <c:dLbl>
              <c:idx val="18"/>
              <c:layout>
                <c:manualLayout>
                  <c:x val="-5.8523560673995667E-2"/>
                  <c:y val="2.05351799556771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ME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E5E-495C-8C3C-6DFE49D279D3}"/>
                </c:ext>
              </c:extLst>
            </c:dLbl>
            <c:dLbl>
              <c:idx val="19"/>
              <c:layout>
                <c:manualLayout>
                  <c:x val="-8.3522499525124777E-3"/>
                  <c:y val="1.01124255444488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MD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E5E-495C-8C3C-6DFE49D279D3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FE5E-495C-8C3C-6DFE49D279D3}"/>
                </c:ext>
              </c:extLst>
            </c:dLbl>
            <c:dLbl>
              <c:idx val="21"/>
              <c:layout>
                <c:manualLayout>
                  <c:x val="-6.8297654083137607E-2"/>
                  <c:y val="-1.85554454241980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MI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E5E-495C-8C3C-6DFE49D279D3}"/>
                </c:ext>
              </c:extLst>
            </c:dLbl>
            <c:dLbl>
              <c:idx val="22"/>
              <c:layout>
                <c:manualLayout>
                  <c:x val="-2.5333130743515692E-2"/>
                  <c:y val="-1.6163320690738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572985819401866E-2"/>
                      <c:h val="3.26851979559204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6-FE5E-495C-8C3C-6DFE49D279D3}"/>
                </c:ext>
              </c:extLst>
            </c:dLbl>
            <c:dLbl>
              <c:idx val="23"/>
              <c:layout>
                <c:manualLayout>
                  <c:x val="-3.4148827041568804E-2"/>
                  <c:y val="1.4844356339358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MS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E5E-495C-8C3C-6DFE49D279D3}"/>
                </c:ext>
              </c:extLst>
            </c:dLbl>
            <c:dLbl>
              <c:idx val="24"/>
              <c:layout>
                <c:manualLayout>
                  <c:x val="-4.8823219512232688E-2"/>
                  <c:y val="1.48000862609053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FE5E-495C-8C3C-6DFE49D279D3}"/>
                </c:ext>
              </c:extLst>
            </c:dLbl>
            <c:dLbl>
              <c:idx val="25"/>
              <c:layout>
                <c:manualLayout>
                  <c:x val="-6.9331145862162907E-2"/>
                  <c:y val="-2.14278868182115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MT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E5E-495C-8C3C-6DFE49D279D3}"/>
                </c:ext>
              </c:extLst>
            </c:dLbl>
            <c:dLbl>
              <c:idx val="26"/>
              <c:layout>
                <c:manualLayout>
                  <c:x val="-3.6588028973109477E-2"/>
                  <c:y val="-1.66999008817782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NE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FE5E-495C-8C3C-6DFE49D279D3}"/>
                </c:ext>
              </c:extLst>
            </c:dLbl>
            <c:dLbl>
              <c:idx val="27"/>
              <c:layout>
                <c:manualLayout>
                  <c:x val="-7.8082310965211413E-2"/>
                  <c:y val="-1.818433651571397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NV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30722266898247E-2"/>
                      <c:h val="3.45370898516031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B-FE5E-495C-8C3C-6DFE49D279D3}"/>
                </c:ext>
              </c:extLst>
            </c:dLbl>
            <c:dLbl>
              <c:idx val="28"/>
              <c:layout>
                <c:manualLayout>
                  <c:x val="-6.6488611327769009E-2"/>
                  <c:y val="-2.40740102203977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NH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FE5E-495C-8C3C-6DFE49D279D3}"/>
                </c:ext>
              </c:extLst>
            </c:dLbl>
            <c:dLbl>
              <c:idx val="29"/>
              <c:layout>
                <c:manualLayout>
                  <c:x val="-1.2263231758178672E-2"/>
                  <c:y val="2.22812912018551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NJ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FE5E-495C-8C3C-6DFE49D279D3}"/>
                </c:ext>
              </c:extLst>
            </c:dLbl>
            <c:dLbl>
              <c:idx val="30"/>
              <c:layout>
                <c:manualLayout>
                  <c:x val="-1.9611567655875087E-2"/>
                  <c:y val="-5.574085026603024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NM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FE5E-495C-8C3C-6DFE49D279D3}"/>
                </c:ext>
              </c:extLst>
            </c:dLbl>
            <c:dLbl>
              <c:idx val="3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FE5E-495C-8C3C-6DFE49D279D3}"/>
                </c:ext>
              </c:extLst>
            </c:dLbl>
            <c:dLbl>
              <c:idx val="32"/>
              <c:layout>
                <c:manualLayout>
                  <c:x val="-3.6486235506675062E-2"/>
                  <c:y val="1.3334790495871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NC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FE5E-495C-8C3C-6DFE49D279D3}"/>
                </c:ext>
              </c:extLst>
            </c:dLbl>
            <c:dLbl>
              <c:idx val="33"/>
              <c:layout>
                <c:manualLayout>
                  <c:x val="-2.9270423178487635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FE5E-495C-8C3C-6DFE49D279D3}"/>
                </c:ext>
              </c:extLst>
            </c:dLbl>
            <c:dLbl>
              <c:idx val="34"/>
              <c:layout>
                <c:manualLayout>
                  <c:x val="-6.0999638729225772E-2"/>
                  <c:y val="-1.85443413781173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OH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FE5E-495C-8C3C-6DFE49D279D3}"/>
                </c:ext>
              </c:extLst>
            </c:dLbl>
            <c:dLbl>
              <c:idx val="35"/>
              <c:layout>
                <c:manualLayout>
                  <c:x val="-6.1483253726361091E-3"/>
                  <c:y val="-8.2870518640771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OK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54316225436805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3-FE5E-495C-8C3C-6DFE49D279D3}"/>
                </c:ext>
              </c:extLst>
            </c:dLbl>
            <c:dLbl>
              <c:idx val="36"/>
              <c:layout>
                <c:manualLayout>
                  <c:x val="-1.9936738676896156E-2"/>
                  <c:y val="1.4834354039078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OR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303942776383722E-2"/>
                      <c:h val="1.924059492563429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4-FE5E-495C-8C3C-6DFE49D279D3}"/>
                </c:ext>
              </c:extLst>
            </c:dLbl>
            <c:dLbl>
              <c:idx val="37"/>
              <c:layout>
                <c:manualLayout>
                  <c:x val="-3.9112699003826003E-2"/>
                  <c:y val="-1.66999008817781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PA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223604522011493E-2"/>
                      <c:h val="3.419768591679679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5-FE5E-495C-8C3C-6DFE49D279D3}"/>
                </c:ext>
              </c:extLst>
            </c:dLbl>
            <c:dLbl>
              <c:idx val="38"/>
              <c:layout>
                <c:manualLayout>
                  <c:x val="-5.6084358742455126E-2"/>
                  <c:y val="-2.33316462975603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RI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FE5E-495C-8C3C-6DFE49D279D3}"/>
                </c:ext>
              </c:extLst>
            </c:dLbl>
            <c:dLbl>
              <c:idx val="39"/>
              <c:layout>
                <c:manualLayout>
                  <c:x val="-1.2249211148650919E-2"/>
                  <c:y val="-7.37410933861963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SC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FE5E-495C-8C3C-6DFE49D279D3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SD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FE5E-495C-8C3C-6DFE49D279D3}"/>
                </c:ext>
              </c:extLst>
            </c:dLbl>
            <c:dLbl>
              <c:idx val="41"/>
              <c:layout>
                <c:manualLayout>
                  <c:x val="-4.9623354571035607E-3"/>
                  <c:y val="-5.555529581178826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TN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FE5E-495C-8C3C-6DFE49D279D3}"/>
                </c:ext>
              </c:extLst>
            </c:dLbl>
            <c:dLbl>
              <c:idx val="42"/>
              <c:layout>
                <c:manualLayout>
                  <c:x val="-4.87840386308128E-3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TX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FE5E-495C-8C3C-6DFE49D279D3}"/>
                </c:ext>
              </c:extLst>
            </c:dLbl>
            <c:dLbl>
              <c:idx val="43"/>
              <c:layout>
                <c:manualLayout>
                  <c:x val="-2.4420024420024867E-3"/>
                  <c:y val="-1.85185185185185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UT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FE5E-495C-8C3C-6DFE49D279D3}"/>
                </c:ext>
              </c:extLst>
            </c:dLbl>
            <c:dLbl>
              <c:idx val="44"/>
              <c:layout>
                <c:manualLayout>
                  <c:x val="-5.8790528444464568E-4"/>
                  <c:y val="-5.9026771270676903E-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VT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FE5E-495C-8C3C-6DFE49D279D3}"/>
                </c:ext>
              </c:extLst>
            </c:dLbl>
            <c:dLbl>
              <c:idx val="45"/>
              <c:layout>
                <c:manualLayout>
                  <c:x val="-6.0980048288515762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VA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FE5E-495C-8C3C-6DFE49D279D3}"/>
                </c:ext>
              </c:extLst>
            </c:dLbl>
            <c:dLbl>
              <c:idx val="46"/>
              <c:layout>
                <c:manualLayout>
                  <c:x val="-4.9427450163935498E-3"/>
                  <c:y val="1.85184806392188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FE5E-495C-8C3C-6DFE49D279D3}"/>
                </c:ext>
              </c:extLst>
            </c:dLbl>
            <c:dLbl>
              <c:idx val="47"/>
              <c:layout>
                <c:manualLayout>
                  <c:x val="-7.3176057946218953E-2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WV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F-FE5E-495C-8C3C-6DFE49D279D3}"/>
                </c:ext>
              </c:extLst>
            </c:dLbl>
            <c:dLbl>
              <c:idx val="48"/>
              <c:layout>
                <c:manualLayout>
                  <c:x val="-6.5303773791101749E-2"/>
                  <c:y val="2.50011980681296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WI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0-FE5E-495C-8C3C-6DFE49D279D3}"/>
                </c:ext>
              </c:extLst>
            </c:dLbl>
            <c:dLbl>
              <c:idx val="49"/>
              <c:layout>
                <c:manualLayout>
                  <c:x val="-1.4635211589243862E-2"/>
                  <c:y val="9.277722712098968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WY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FE5E-495C-8C3C-6DFE49D279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charts!$C$3:$C$52</c:f>
              <c:numCache>
                <c:formatCode>0.0</c:formatCode>
                <c:ptCount val="50"/>
                <c:pt idx="0">
                  <c:v>34</c:v>
                </c:pt>
                <c:pt idx="1">
                  <c:v>46</c:v>
                </c:pt>
                <c:pt idx="2">
                  <c:v>15</c:v>
                </c:pt>
                <c:pt idx="3">
                  <c:v>32.333333333333336</c:v>
                </c:pt>
                <c:pt idx="4">
                  <c:v>37.666666666666664</c:v>
                </c:pt>
                <c:pt idx="5">
                  <c:v>11.666666666666666</c:v>
                </c:pt>
                <c:pt idx="6">
                  <c:v>41.333333333333336</c:v>
                </c:pt>
                <c:pt idx="7">
                  <c:v>26.666666666666668</c:v>
                </c:pt>
                <c:pt idx="8">
                  <c:v>6.333333333333333</c:v>
                </c:pt>
                <c:pt idx="9">
                  <c:v>7.666666666666667</c:v>
                </c:pt>
                <c:pt idx="10">
                  <c:v>46</c:v>
                </c:pt>
                <c:pt idx="11">
                  <c:v>14</c:v>
                </c:pt>
                <c:pt idx="12">
                  <c:v>38.333333333333336</c:v>
                </c:pt>
                <c:pt idx="13">
                  <c:v>9.3333333333333339</c:v>
                </c:pt>
                <c:pt idx="14">
                  <c:v>18</c:v>
                </c:pt>
                <c:pt idx="15">
                  <c:v>28.666666666666668</c:v>
                </c:pt>
                <c:pt idx="16">
                  <c:v>34.666666666666664</c:v>
                </c:pt>
                <c:pt idx="17">
                  <c:v>38.333333333333336</c:v>
                </c:pt>
                <c:pt idx="18">
                  <c:v>40</c:v>
                </c:pt>
                <c:pt idx="19">
                  <c:v>33.333333333333336</c:v>
                </c:pt>
                <c:pt idx="20">
                  <c:v>26</c:v>
                </c:pt>
                <c:pt idx="21">
                  <c:v>24</c:v>
                </c:pt>
                <c:pt idx="22">
                  <c:v>18.333333333333332</c:v>
                </c:pt>
                <c:pt idx="23">
                  <c:v>42</c:v>
                </c:pt>
                <c:pt idx="24">
                  <c:v>21.666666666666668</c:v>
                </c:pt>
                <c:pt idx="25">
                  <c:v>29.666666666666668</c:v>
                </c:pt>
                <c:pt idx="26">
                  <c:v>15.666666666666666</c:v>
                </c:pt>
                <c:pt idx="27">
                  <c:v>15</c:v>
                </c:pt>
                <c:pt idx="28">
                  <c:v>26.666666666666668</c:v>
                </c:pt>
                <c:pt idx="29">
                  <c:v>40.666666666666664</c:v>
                </c:pt>
                <c:pt idx="30">
                  <c:v>42.666666666666664</c:v>
                </c:pt>
                <c:pt idx="31">
                  <c:v>34.666666666666664</c:v>
                </c:pt>
                <c:pt idx="32">
                  <c:v>3.3333333333333335</c:v>
                </c:pt>
                <c:pt idx="33">
                  <c:v>24</c:v>
                </c:pt>
                <c:pt idx="34">
                  <c:v>16</c:v>
                </c:pt>
                <c:pt idx="35">
                  <c:v>28.333333333333332</c:v>
                </c:pt>
                <c:pt idx="36">
                  <c:v>28.333333333333332</c:v>
                </c:pt>
                <c:pt idx="37">
                  <c:v>31</c:v>
                </c:pt>
                <c:pt idx="38">
                  <c:v>43.666666666666664</c:v>
                </c:pt>
                <c:pt idx="39">
                  <c:v>19.333333333333332</c:v>
                </c:pt>
                <c:pt idx="40">
                  <c:v>19.666666666666668</c:v>
                </c:pt>
                <c:pt idx="41">
                  <c:v>8</c:v>
                </c:pt>
                <c:pt idx="42">
                  <c:v>1.6666666666666667</c:v>
                </c:pt>
                <c:pt idx="43">
                  <c:v>5.666666666666667</c:v>
                </c:pt>
                <c:pt idx="44">
                  <c:v>39.666666666666664</c:v>
                </c:pt>
                <c:pt idx="45">
                  <c:v>7</c:v>
                </c:pt>
                <c:pt idx="46">
                  <c:v>19</c:v>
                </c:pt>
                <c:pt idx="47">
                  <c:v>43.666666666666664</c:v>
                </c:pt>
                <c:pt idx="48">
                  <c:v>17</c:v>
                </c:pt>
                <c:pt idx="49">
                  <c:v>23.333333333333332</c:v>
                </c:pt>
              </c:numCache>
            </c:numRef>
          </c:xVal>
          <c:yVal>
            <c:numRef>
              <c:f>charts!$D$3:$D$52</c:f>
              <c:numCache>
                <c:formatCode>0.0</c:formatCode>
                <c:ptCount val="50"/>
                <c:pt idx="0">
                  <c:v>25</c:v>
                </c:pt>
                <c:pt idx="1">
                  <c:v>47.666666666666664</c:v>
                </c:pt>
                <c:pt idx="2">
                  <c:v>6.333333333333333</c:v>
                </c:pt>
                <c:pt idx="3">
                  <c:v>34.666666666666664</c:v>
                </c:pt>
                <c:pt idx="4">
                  <c:v>6.333333333333333</c:v>
                </c:pt>
                <c:pt idx="5">
                  <c:v>4.333333333333333</c:v>
                </c:pt>
                <c:pt idx="6">
                  <c:v>49</c:v>
                </c:pt>
                <c:pt idx="7">
                  <c:v>36.666666666666664</c:v>
                </c:pt>
                <c:pt idx="8">
                  <c:v>11.666666666666666</c:v>
                </c:pt>
                <c:pt idx="9">
                  <c:v>19.666666666666668</c:v>
                </c:pt>
                <c:pt idx="10">
                  <c:v>30.666666666666668</c:v>
                </c:pt>
                <c:pt idx="11">
                  <c:v>6.333333333333333</c:v>
                </c:pt>
                <c:pt idx="12">
                  <c:v>36.333333333333336</c:v>
                </c:pt>
                <c:pt idx="13">
                  <c:v>29.333333333333332</c:v>
                </c:pt>
                <c:pt idx="14">
                  <c:v>44.333333333333336</c:v>
                </c:pt>
                <c:pt idx="15">
                  <c:v>39</c:v>
                </c:pt>
                <c:pt idx="16">
                  <c:v>40.333333333333336</c:v>
                </c:pt>
                <c:pt idx="17">
                  <c:v>39.666666666666664</c:v>
                </c:pt>
                <c:pt idx="18">
                  <c:v>18.666666666666668</c:v>
                </c:pt>
                <c:pt idx="19">
                  <c:v>34</c:v>
                </c:pt>
                <c:pt idx="20">
                  <c:v>11</c:v>
                </c:pt>
                <c:pt idx="21">
                  <c:v>36</c:v>
                </c:pt>
                <c:pt idx="22">
                  <c:v>21.666666666666668</c:v>
                </c:pt>
                <c:pt idx="23">
                  <c:v>45.666666666666664</c:v>
                </c:pt>
                <c:pt idx="24">
                  <c:v>30</c:v>
                </c:pt>
                <c:pt idx="25">
                  <c:v>17.666666666666668</c:v>
                </c:pt>
                <c:pt idx="26">
                  <c:v>35</c:v>
                </c:pt>
                <c:pt idx="27">
                  <c:v>14</c:v>
                </c:pt>
                <c:pt idx="28">
                  <c:v>23</c:v>
                </c:pt>
                <c:pt idx="29">
                  <c:v>35.333333333333336</c:v>
                </c:pt>
                <c:pt idx="30">
                  <c:v>18.333333333333332</c:v>
                </c:pt>
                <c:pt idx="31">
                  <c:v>18.666666666666668</c:v>
                </c:pt>
                <c:pt idx="32">
                  <c:v>13</c:v>
                </c:pt>
                <c:pt idx="33">
                  <c:v>26.333333333333332</c:v>
                </c:pt>
                <c:pt idx="34">
                  <c:v>29.666666666666668</c:v>
                </c:pt>
                <c:pt idx="35">
                  <c:v>27</c:v>
                </c:pt>
                <c:pt idx="36">
                  <c:v>8.3333333333333339</c:v>
                </c:pt>
                <c:pt idx="37">
                  <c:v>24.333333333333332</c:v>
                </c:pt>
                <c:pt idx="38">
                  <c:v>40.333333333333336</c:v>
                </c:pt>
                <c:pt idx="39">
                  <c:v>21</c:v>
                </c:pt>
                <c:pt idx="40">
                  <c:v>34.666666666666664</c:v>
                </c:pt>
                <c:pt idx="41">
                  <c:v>21.333333333333332</c:v>
                </c:pt>
                <c:pt idx="42">
                  <c:v>9.3333333333333339</c:v>
                </c:pt>
                <c:pt idx="43">
                  <c:v>2.6666666666666665</c:v>
                </c:pt>
                <c:pt idx="44">
                  <c:v>38.333333333333336</c:v>
                </c:pt>
                <c:pt idx="45">
                  <c:v>19</c:v>
                </c:pt>
                <c:pt idx="46">
                  <c:v>2.6666666666666665</c:v>
                </c:pt>
                <c:pt idx="47">
                  <c:v>29.666666666666668</c:v>
                </c:pt>
                <c:pt idx="48">
                  <c:v>29.666666666666668</c:v>
                </c:pt>
                <c:pt idx="49">
                  <c:v>31.333333333333332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FE5E-495C-8C3C-6DFE49D27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491624"/>
        <c:axId val="321492016"/>
      </c:scatterChart>
      <c:valAx>
        <c:axId val="321491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solidFill>
                      <a:schemeClr val="tx1"/>
                    </a:solidFill>
                  </a:rPr>
                  <a:t>Average "Best States" ranking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2016"/>
        <c:crosses val="autoZero"/>
        <c:crossBetween val="midCat"/>
      </c:valAx>
      <c:valAx>
        <c:axId val="32149201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0" dirty="0"/>
                  <a:t>Average Statistical Ranking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162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2151103125299244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Year-over-year change in sales in the most recent quarter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0D-4983-AD83-29FEAB4BA253}"/>
              </c:ext>
            </c:extLst>
          </c:dPt>
          <c:dPt>
            <c:idx val="1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0D-4983-AD83-29FEAB4BA253}"/>
              </c:ext>
            </c:extLst>
          </c:dPt>
          <c:dPt>
            <c:idx val="2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0D-4983-AD83-29FEAB4BA253}"/>
              </c:ext>
            </c:extLst>
          </c:dPt>
          <c:dPt>
            <c:idx val="3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0D-4983-AD83-29FEAB4BA253}"/>
              </c:ext>
            </c:extLst>
          </c:dPt>
          <c:dPt>
            <c:idx val="4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E0D-4983-AD83-29FEAB4BA253}"/>
              </c:ext>
            </c:extLst>
          </c:dPt>
          <c:dPt>
            <c:idx val="5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E0D-4983-AD83-29FEAB4BA253}"/>
              </c:ext>
            </c:extLst>
          </c:dPt>
          <c:dPt>
            <c:idx val="6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E0D-4983-AD83-29FEAB4BA253}"/>
              </c:ext>
            </c:extLst>
          </c:dPt>
          <c:dPt>
            <c:idx val="7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E0D-4983-AD83-29FEAB4BA253}"/>
              </c:ext>
            </c:extLst>
          </c:dPt>
          <c:dPt>
            <c:idx val="8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E0D-4983-AD83-29FEAB4BA253}"/>
              </c:ext>
            </c:extLst>
          </c:dPt>
          <c:dPt>
            <c:idx val="9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E0D-4983-AD83-29FEAB4BA253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TJ Maxx</c:v>
                </c:pt>
                <c:pt idx="1">
                  <c:v>Burlington</c:v>
                </c:pt>
                <c:pt idx="2">
                  <c:v>Macy's</c:v>
                </c:pt>
                <c:pt idx="3">
                  <c:v>Nordstrom</c:v>
                </c:pt>
                <c:pt idx="4">
                  <c:v>Home Depot</c:v>
                </c:pt>
                <c:pt idx="5">
                  <c:v>Dollar Tree</c:v>
                </c:pt>
                <c:pt idx="6">
                  <c:v>Walmart</c:v>
                </c:pt>
                <c:pt idx="7">
                  <c:v>Lowe's</c:v>
                </c:pt>
                <c:pt idx="8">
                  <c:v>Target</c:v>
                </c:pt>
                <c:pt idx="9">
                  <c:v>Amazon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-0.52500000000000002</c:v>
                </c:pt>
                <c:pt idx="1">
                  <c:v>-0.51</c:v>
                </c:pt>
                <c:pt idx="2">
                  <c:v>-0.44900000000000001</c:v>
                </c:pt>
                <c:pt idx="3">
                  <c:v>-0.39500000000000002</c:v>
                </c:pt>
                <c:pt idx="4">
                  <c:v>7.0999999999999994E-2</c:v>
                </c:pt>
                <c:pt idx="5">
                  <c:v>8.199999999999999E-2</c:v>
                </c:pt>
                <c:pt idx="6">
                  <c:v>0.105</c:v>
                </c:pt>
                <c:pt idx="7">
                  <c:v>0.109</c:v>
                </c:pt>
                <c:pt idx="8">
                  <c:v>0.113</c:v>
                </c:pt>
                <c:pt idx="9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E0D-4983-AD83-29FEAB4BA2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479512911"/>
        <c:axId val="480077295"/>
      </c:barChart>
      <c:catAx>
        <c:axId val="4795129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80077295"/>
        <c:crosses val="autoZero"/>
        <c:auto val="1"/>
        <c:lblAlgn val="ctr"/>
        <c:lblOffset val="100"/>
        <c:noMultiLvlLbl val="0"/>
      </c:catAx>
      <c:valAx>
        <c:axId val="480077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79512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1950-1960</c:v>
                </c:pt>
                <c:pt idx="1">
                  <c:v>1960-1970</c:v>
                </c:pt>
                <c:pt idx="2">
                  <c:v>1970-1980</c:v>
                </c:pt>
                <c:pt idx="3">
                  <c:v>1980-1990</c:v>
                </c:pt>
                <c:pt idx="4">
                  <c:v>1990-2000</c:v>
                </c:pt>
                <c:pt idx="5">
                  <c:v>2000-2015</c:v>
                </c:pt>
                <c:pt idx="6">
                  <c:v>2015-2025 projected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1.0999999999999999E-2</c:v>
                </c:pt>
                <c:pt idx="1">
                  <c:v>1.7000000000000001E-2</c:v>
                </c:pt>
                <c:pt idx="2">
                  <c:v>2.5999999999999999E-2</c:v>
                </c:pt>
                <c:pt idx="3">
                  <c:v>1.6E-2</c:v>
                </c:pt>
                <c:pt idx="4">
                  <c:v>1.2E-2</c:v>
                </c:pt>
                <c:pt idx="5">
                  <c:v>1.0999999999999999E-2</c:v>
                </c:pt>
                <c:pt idx="6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C1-4E4D-A22A-C343F8F06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6585416"/>
        <c:axId val="-2070714104"/>
      </c:barChart>
      <c:catAx>
        <c:axId val="-2056585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0714104"/>
        <c:crosses val="autoZero"/>
        <c:auto val="1"/>
        <c:lblAlgn val="ctr"/>
        <c:lblOffset val="100"/>
        <c:noMultiLvlLbl val="0"/>
      </c:catAx>
      <c:valAx>
        <c:axId val="-2070714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658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878341642460051E-2"/>
          <c:y val="1.835437027657975E-2"/>
          <c:w val="0.90073613720630497"/>
          <c:h val="0.81361373798124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C0-4D6C-964D-876466BEA63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C0-4D6C-964D-876466BEA63C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0C0-4D6C-964D-876466BEA63C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0C0-4D6C-964D-876466BEA6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Over 1,000,000</c:v>
                </c:pt>
                <c:pt idx="1">
                  <c:v>500,000-1,000,000</c:v>
                </c:pt>
                <c:pt idx="2">
                  <c:v>100,000-500,000</c:v>
                </c:pt>
                <c:pt idx="3">
                  <c:v>Balance of the Country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-328000</c:v>
                </c:pt>
                <c:pt idx="1">
                  <c:v>583000</c:v>
                </c:pt>
                <c:pt idx="2">
                  <c:v>460000</c:v>
                </c:pt>
                <c:pt idx="3">
                  <c:v>-716000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C0-4D6C-964D-876466BEA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228424"/>
        <c:axId val="473231704"/>
      </c:barChart>
      <c:catAx>
        <c:axId val="47322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31704"/>
        <c:crosses val="autoZero"/>
        <c:auto val="1"/>
        <c:lblAlgn val="ctr"/>
        <c:lblOffset val="100"/>
        <c:noMultiLvlLbl val="0"/>
      </c:catAx>
      <c:valAx>
        <c:axId val="47323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28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3935079573586907E-2"/>
          <c:w val="0.89520896331852273"/>
          <c:h val="0.90459595199983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525406E-5"/>
                  <c:y val="5.2819454525687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6.9505917910544167E-4"/>
                  <c:y val="-6.048109361586758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03204388123498"/>
                      <c:h val="6.06263017382749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7.6469099370143371E-3"/>
                  <c:y val="-2.4265041507550728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88814199919993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800" b="0" i="0" baseline="0">
                        <a:solidFill>
                          <a:schemeClr val="tx1"/>
                        </a:solidFill>
                      </a:rPr>
                      <a:pPr>
                        <a:defRPr sz="18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3763</c:v>
                </c:pt>
                <c:pt idx="1">
                  <c:v>5733</c:v>
                </c:pt>
                <c:pt idx="2">
                  <c:v>4478</c:v>
                </c:pt>
                <c:pt idx="3">
                  <c:v>4258</c:v>
                </c:pt>
                <c:pt idx="4">
                  <c:v>5006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  <c:max val="6000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18619038496226"/>
          <c:y val="3.1514174892101766E-2"/>
          <c:w val="0.88981380961503775"/>
          <c:h val="0.807841888225283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13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54B1-4FD7-8C61-77BA5915C3D2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AF2B-42B0-A76D-2160061E40DD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-6.4980097044426942E-5"/>
                  <c:y val="-3.3971058110571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1.3752253296900187E-3"/>
                  <c:y val="-4.42407115045149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1.3902379728002276E-3"/>
                  <c:y val="1.8246546960357832E-5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03843908844128E-2"/>
                      <c:h val="5.33467892860097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8"/>
              <c:layout>
                <c:manualLayout>
                  <c:x val="-1.4228400559725112E-3"/>
                  <c:y val="-1.9412033206040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B6-4595-B858-0B4D117F9311}"/>
                </c:ext>
              </c:extLst>
            </c:dLbl>
            <c:dLbl>
              <c:idx val="9"/>
              <c:layout>
                <c:manualLayout>
                  <c:x val="-1.0434039875546068E-16"/>
                  <c:y val="1.2132520753775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B6-4595-B858-0B4D117F9311}"/>
                </c:ext>
              </c:extLst>
            </c:dLbl>
            <c:dLbl>
              <c:idx val="13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B1-4FD7-8C61-77BA5915C3D2}"/>
                </c:ext>
              </c:extLst>
            </c:dLbl>
            <c:dLbl>
              <c:idx val="14"/>
              <c:layout>
                <c:manualLayout>
                  <c:x val="2.6310217223983034E-3"/>
                  <c:y val="-9.69149579077955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2B-42B0-A76D-2160061E40DD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1.251303578071381E-2"/>
                  <c:y val="7.283142655325314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5.561403973562134E-3"/>
                  <c:y val="1.578326312074791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201E-3"/>
                  <c:y val="1.211799994153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48"/>
              <c:layout>
                <c:manualLayout>
                  <c:x val="1.390337308968201E-3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6F5-46BA-BA82-3328D639D9D9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Alaska </c:v>
                </c:pt>
                <c:pt idx="1">
                  <c:v>Arizona</c:v>
                </c:pt>
                <c:pt idx="2">
                  <c:v>California</c:v>
                </c:pt>
                <c:pt idx="3">
                  <c:v>Colorado</c:v>
                </c:pt>
                <c:pt idx="4">
                  <c:v>Hawaii </c:v>
                </c:pt>
                <c:pt idx="5">
                  <c:v>Idaho</c:v>
                </c:pt>
                <c:pt idx="6">
                  <c:v>Montana</c:v>
                </c:pt>
                <c:pt idx="7">
                  <c:v>Nevada</c:v>
                </c:pt>
                <c:pt idx="8">
                  <c:v>New Mexico</c:v>
                </c:pt>
                <c:pt idx="9">
                  <c:v>Oregon</c:v>
                </c:pt>
                <c:pt idx="10">
                  <c:v>Utah</c:v>
                </c:pt>
                <c:pt idx="11">
                  <c:v>Washington</c:v>
                </c:pt>
                <c:pt idx="12">
                  <c:v>Wyoming</c:v>
                </c:pt>
                <c:pt idx="13">
                  <c:v>Midwest Region</c:v>
                </c:pt>
                <c:pt idx="14">
                  <c:v>United States</c:v>
                </c:pt>
              </c:strCache>
            </c:strRef>
          </c:cat>
          <c:val>
            <c:numRef>
              <c:f>Sheet1!$B$2:$B$16</c:f>
              <c:numCache>
                <c:formatCode>"$"#,##0</c:formatCode>
                <c:ptCount val="15"/>
                <c:pt idx="0">
                  <c:v>6821</c:v>
                </c:pt>
                <c:pt idx="1">
                  <c:v>3389</c:v>
                </c:pt>
                <c:pt idx="2">
                  <c:v>4404</c:v>
                </c:pt>
                <c:pt idx="3">
                  <c:v>1406</c:v>
                </c:pt>
                <c:pt idx="4">
                  <c:v>321</c:v>
                </c:pt>
                <c:pt idx="5">
                  <c:v>1922</c:v>
                </c:pt>
                <c:pt idx="6">
                  <c:v>1576</c:v>
                </c:pt>
                <c:pt idx="7">
                  <c:v>2914</c:v>
                </c:pt>
                <c:pt idx="8">
                  <c:v>2232</c:v>
                </c:pt>
                <c:pt idx="9" formatCode="&quot;$&quot;#,##0.00">
                  <c:v>5595</c:v>
                </c:pt>
                <c:pt idx="10" formatCode="&quot;$&quot;#,##0.00">
                  <c:v>5409</c:v>
                </c:pt>
                <c:pt idx="11" formatCode="&quot;$&quot;#,##0.00">
                  <c:v>7920</c:v>
                </c:pt>
                <c:pt idx="12" formatCode="&quot;$&quot;#,##0.00">
                  <c:v>2361</c:v>
                </c:pt>
                <c:pt idx="13">
                  <c:v>4258</c:v>
                </c:pt>
                <c:pt idx="14">
                  <c:v>5006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  <c:majorUnit val="2000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Large/Moderate Negative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060911938739994E-2"/>
                  <c:y val="-2.2513197697390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4A-4988-993E-9178CC3E369F}"/>
                </c:ext>
              </c:extLst>
            </c:dLbl>
            <c:dLbl>
              <c:idx val="7"/>
              <c:layout>
                <c:manualLayout>
                  <c:x val="-1.1138183083884442E-2"/>
                  <c:y val="-3.752199616231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 formatCode="0.00%">
                  <c:v>0.89900000000000002</c:v>
                </c:pt>
                <c:pt idx="1">
                  <c:v>0.88</c:v>
                </c:pt>
                <c:pt idx="2" formatCode="0.00%">
                  <c:v>0.876</c:v>
                </c:pt>
                <c:pt idx="3" formatCode="0.00%">
                  <c:v>0.86499999999999999</c:v>
                </c:pt>
                <c:pt idx="4" formatCode="0.00%">
                  <c:v>0.85199999999999998</c:v>
                </c:pt>
                <c:pt idx="5" formatCode="0.00%">
                  <c:v>0.84599999999999997</c:v>
                </c:pt>
                <c:pt idx="6" formatCode="0.00%">
                  <c:v>0.83199999999999996</c:v>
                </c:pt>
                <c:pt idx="7" formatCode="0.00%">
                  <c:v>0.82499999999999996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4A-4988-993E-9178CC3E36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Little or No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8099547511312219E-2"/>
                  <c:y val="-4.0023462573138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4A-4988-993E-9178CC3E369F}"/>
                </c:ext>
              </c:extLst>
            </c:dLbl>
            <c:dLbl>
              <c:idx val="7"/>
              <c:layout>
                <c:manualLayout>
                  <c:x val="-9.7459101983990905E-3"/>
                  <c:y val="-3.0017596929853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Sheet1!$C$2:$C$9</c:f>
              <c:numCache>
                <c:formatCode>0%</c:formatCode>
                <c:ptCount val="8"/>
                <c:pt idx="0" formatCode="0.00%">
                  <c:v>7.5999999999999998E-2</c:v>
                </c:pt>
                <c:pt idx="1">
                  <c:v>0.09</c:v>
                </c:pt>
                <c:pt idx="2" formatCode="0.00%">
                  <c:v>9.6000000000000002E-2</c:v>
                </c:pt>
                <c:pt idx="3" formatCode="0.00%">
                  <c:v>0.10100000000000001</c:v>
                </c:pt>
                <c:pt idx="4" formatCode="0.00%">
                  <c:v>0.114</c:v>
                </c:pt>
                <c:pt idx="5" formatCode="0.00%">
                  <c:v>0.11700000000000001</c:v>
                </c:pt>
                <c:pt idx="6" formatCode="0.00%">
                  <c:v>0.128</c:v>
                </c:pt>
                <c:pt idx="7" formatCode="0.00%">
                  <c:v>0.13200000000000001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4A-4988-993E-9178CC3E36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Large / Moderate Positive</c:v>
                </c:pt>
              </c:strCache>
            </c:strRef>
          </c:tx>
          <c:spPr>
            <a:ln w="57150" cap="rnd">
              <a:solidFill>
                <a:srgbClr val="00FF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276366167768895E-2"/>
                  <c:y val="-1.7510264875748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4A-4988-993E-9178CC3E369F}"/>
                </c:ext>
              </c:extLst>
            </c:dLbl>
            <c:dLbl>
              <c:idx val="7"/>
              <c:layout>
                <c:manualLayout>
                  <c:x val="-6.9613644274277757E-3"/>
                  <c:y val="-2.7516130519032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Sheet1!$D$2:$D$9</c:f>
              <c:numCache>
                <c:formatCode>0.00%</c:formatCode>
                <c:ptCount val="8"/>
                <c:pt idx="0">
                  <c:v>2.5000000000000001E-2</c:v>
                </c:pt>
                <c:pt idx="1">
                  <c:v>0.03</c:v>
                </c:pt>
                <c:pt idx="2">
                  <c:v>2.7E-2</c:v>
                </c:pt>
                <c:pt idx="3">
                  <c:v>3.3000000000000002E-2</c:v>
                </c:pt>
                <c:pt idx="4">
                  <c:v>3.5000000000000003E-2</c:v>
                </c:pt>
                <c:pt idx="5">
                  <c:v>3.7999999999999999E-2</c:v>
                </c:pt>
                <c:pt idx="6">
                  <c:v>0.04</c:v>
                </c:pt>
                <c:pt idx="7">
                  <c:v>4.2000000000000003E-2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4A-4988-993E-9178CC3E3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8121256"/>
        <c:axId val="588113056"/>
      </c:lineChart>
      <c:dateAx>
        <c:axId val="588121256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113056"/>
        <c:crosses val="autoZero"/>
        <c:auto val="1"/>
        <c:lblOffset val="100"/>
        <c:baseTimeUnit val="days"/>
      </c:dateAx>
      <c:valAx>
        <c:axId val="58811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121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Income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6.0000000000000001E-3</c:v>
                </c:pt>
                <c:pt idx="1">
                  <c:v>5.0000000000000001E-3</c:v>
                </c:pt>
                <c:pt idx="2">
                  <c:v>-2.1999999999999999E-2</c:v>
                </c:pt>
                <c:pt idx="3">
                  <c:v>0.108</c:v>
                </c:pt>
                <c:pt idx="4">
                  <c:v>-4.2000000000000003E-2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D-42D4-839B-E5051B61F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Spending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Apriil</c:v>
                </c:pt>
                <c:pt idx="4">
                  <c:v>May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 formatCode="0.00%">
                  <c:v>4.0000000000000001E-3</c:v>
                </c:pt>
                <c:pt idx="1">
                  <c:v>0</c:v>
                </c:pt>
                <c:pt idx="2" formatCode="0.00%">
                  <c:v>-6.6000000000000003E-2</c:v>
                </c:pt>
                <c:pt idx="3" formatCode="0.00%">
                  <c:v>-0.126</c:v>
                </c:pt>
                <c:pt idx="4" formatCode="0.00%">
                  <c:v>8.2000000000000003E-2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BD-42D4-839B-E5051B61F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0989544"/>
        <c:axId val="600989872"/>
      </c:barChart>
      <c:catAx>
        <c:axId val="600989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989872"/>
        <c:crosses val="autoZero"/>
        <c:auto val="1"/>
        <c:lblAlgn val="ctr"/>
        <c:lblOffset val="100"/>
        <c:noMultiLvlLbl val="0"/>
      </c:catAx>
      <c:valAx>
        <c:axId val="6009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989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7D-4B6A-ABB5-C9121A9610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D0-4315-B6A8-38275CE8E1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7D-4B6A-ABB5-C9121A9610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7D-4B6A-ABB5-C9121A96104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D0-4315-B6A8-38275CE8E1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D0-4315-B6A8-38275CE8E14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67D-4B6A-ABB5-C9121A96104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67D-4B6A-ABB5-C9121A961049}"/>
              </c:ext>
            </c:extLst>
          </c:dPt>
          <c:dLbls>
            <c:dLbl>
              <c:idx val="1"/>
              <c:layout>
                <c:manualLayout>
                  <c:x val="2.4824828395059506E-2"/>
                  <c:y val="7.65590202497734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D0-4315-B6A8-38275CE8E14A}"/>
                </c:ext>
              </c:extLst>
            </c:dLbl>
            <c:dLbl>
              <c:idx val="2"/>
              <c:layout>
                <c:manualLayout>
                  <c:x val="-6.2041421219930755E-3"/>
                  <c:y val="-3.47837721681168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7D-4B6A-ABB5-C9121A961049}"/>
                </c:ext>
              </c:extLst>
            </c:dLbl>
            <c:dLbl>
              <c:idx val="4"/>
              <c:layout>
                <c:manualLayout>
                  <c:x val="0.11581719298785392"/>
                  <c:y val="-2.67220858836911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D0-4315-B6A8-38275CE8E14A}"/>
                </c:ext>
              </c:extLst>
            </c:dLbl>
            <c:dLbl>
              <c:idx val="5"/>
              <c:layout>
                <c:manualLayout>
                  <c:x val="-1.4569542980894379E-2"/>
                  <c:y val="0.10621768819816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D0-4315-B6A8-38275CE8E14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Associate's degree</c:v>
                </c:pt>
                <c:pt idx="1">
                  <c:v>BA</c:v>
                </c:pt>
                <c:pt idx="2">
                  <c:v>Master's degree</c:v>
                </c:pt>
                <c:pt idx="3">
                  <c:v>Doctoral or professional degree</c:v>
                </c:pt>
                <c:pt idx="4">
                  <c:v>High school diploma or equivalent</c:v>
                </c:pt>
                <c:pt idx="5">
                  <c:v>No formal educational credential</c:v>
                </c:pt>
                <c:pt idx="6">
                  <c:v>Some college, no degree</c:v>
                </c:pt>
                <c:pt idx="7">
                  <c:v>Postsecondary nondegree award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3778404</c:v>
                </c:pt>
                <c:pt idx="1">
                  <c:v>35547138</c:v>
                </c:pt>
                <c:pt idx="2">
                  <c:v>2632321</c:v>
                </c:pt>
                <c:pt idx="3">
                  <c:v>4336649</c:v>
                </c:pt>
                <c:pt idx="4">
                  <c:v>62645816</c:v>
                </c:pt>
                <c:pt idx="5">
                  <c:v>38758442</c:v>
                </c:pt>
                <c:pt idx="6">
                  <c:v>4242328</c:v>
                </c:pt>
                <c:pt idx="7">
                  <c:v>10056925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D0-4315-B6A8-38275CE8E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39501312335957"/>
          <c:y val="2.5014557505549043E-2"/>
          <c:w val="0.75962746062992126"/>
          <c:h val="0.909568345787491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501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697E-3"/>
                  <c:y val="7.16866205377836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98E-3"/>
                  <c:y val="5.828644424333609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-6.0999999999999999E-2</c:v>
                </c:pt>
                <c:pt idx="1">
                  <c:v>-0.40500000000000003</c:v>
                </c:pt>
                <c:pt idx="2">
                  <c:v>-7.5999999999999998E-2</c:v>
                </c:pt>
                <c:pt idx="3">
                  <c:v>-8.6999999999999994E-2</c:v>
                </c:pt>
                <c:pt idx="4">
                  <c:v>-1.4999999999999999E-2</c:v>
                </c:pt>
                <c:pt idx="5">
                  <c:v>-0.10100000000000001</c:v>
                </c:pt>
                <c:pt idx="6">
                  <c:v>-8.6999999999999994E-2</c:v>
                </c:pt>
                <c:pt idx="7">
                  <c:v>-5.8000000000000003E-2</c:v>
                </c:pt>
                <c:pt idx="8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7033624"/>
        <c:axId val="-2047560552"/>
      </c:barChart>
      <c:catAx>
        <c:axId val="-2047033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-2047560552"/>
        <c:crosses val="autoZero"/>
        <c:auto val="1"/>
        <c:lblAlgn val="ctr"/>
        <c:lblOffset val="100"/>
        <c:noMultiLvlLbl val="0"/>
      </c:catAx>
      <c:valAx>
        <c:axId val="-2047560552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0470336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28013824156701"/>
          <c:y val="2.8800767263615648E-2"/>
          <c:w val="0.84870084967863646"/>
          <c:h val="0.844944817911270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Percentage of Population Below Poverty Level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6088042327482029E-3"/>
                  <c:y val="-7.0217005563545836E-3"/>
                </c:manualLayout>
              </c:layout>
              <c:tx>
                <c:rich>
                  <a:bodyPr/>
                  <a:lstStyle/>
                  <a:p>
                    <a:fld id="{3C5C5B75-A65E-4996-89CB-6404E5625295}" type="CELLRANGE">
                      <a:rPr lang="en-US" sz="2400" b="1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52F-4523-B559-D0EE90E41126}"/>
                </c:ext>
              </c:extLst>
            </c:dLbl>
            <c:dLbl>
              <c:idx val="1"/>
              <c:layout>
                <c:manualLayout>
                  <c:x val="-3.7859428571050124E-2"/>
                  <c:y val="0"/>
                </c:manualLayout>
              </c:layout>
              <c:tx>
                <c:rich>
                  <a:bodyPr/>
                  <a:lstStyle/>
                  <a:p>
                    <a:fld id="{ADD6B203-C83F-4ABB-81AF-5E31448112D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52F-4523-B559-D0EE90E4112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4C170EC-7C12-4259-A91E-1FB3B63D8B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752F-4523-B559-D0EE90E41126}"/>
                </c:ext>
              </c:extLst>
            </c:dLbl>
            <c:dLbl>
              <c:idx val="3"/>
              <c:layout>
                <c:manualLayout>
                  <c:x val="-2.2435216930992607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281F8ACF-633A-485A-8E04-887F083DA34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52F-4523-B559-D0EE90E4112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EC239A2-3ECA-4AE8-BE18-E1567144916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752F-4523-B559-D0EE90E4112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9717723-C838-46F3-8A33-400AC0F8056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52F-4523-B559-D0EE90E4112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68721B2-7CDD-4B67-80D7-709CFE7DB17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52F-4523-B559-D0EE90E4112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BCD66EE-E458-40FC-8251-332B76D359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752F-4523-B559-D0EE90E4112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5472105-6DE0-42AF-BC8A-D0F6EE8813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752F-4523-B559-D0EE90E4112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A4F66963-E7E6-4EF0-A13E-95FDB0569FA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752F-4523-B559-D0EE90E4112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37F2A8E4-8FA4-472A-9273-15951B46F6F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752F-4523-B559-D0EE90E41126}"/>
                </c:ext>
              </c:extLst>
            </c:dLbl>
            <c:dLbl>
              <c:idx val="11"/>
              <c:layout>
                <c:manualLayout>
                  <c:x val="-1.9630814814618532E-2"/>
                  <c:y val="2.8086802225418248E-2"/>
                </c:manualLayout>
              </c:layout>
              <c:tx>
                <c:rich>
                  <a:bodyPr/>
                  <a:lstStyle/>
                  <a:p>
                    <a:fld id="{7E802C3C-32D4-46A6-AEFB-600694935DB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752F-4523-B559-D0EE90E41126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C53D9092-D348-4660-8206-CA9553FC94D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752F-4523-B559-D0EE90E41126}"/>
                </c:ext>
              </c:extLst>
            </c:dLbl>
            <c:dLbl>
              <c:idx val="13"/>
              <c:layout>
                <c:manualLayout>
                  <c:x val="-2.2435216930992607E-2"/>
                  <c:y val="1.6383967964827363E-2"/>
                </c:manualLayout>
              </c:layout>
              <c:tx>
                <c:rich>
                  <a:bodyPr/>
                  <a:lstStyle/>
                  <a:p>
                    <a:fld id="{5AD0CE0A-D819-4D12-B6FF-BEED5893AB8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752F-4523-B559-D0EE90E41126}"/>
                </c:ext>
              </c:extLst>
            </c:dLbl>
            <c:dLbl>
              <c:idx val="14"/>
              <c:layout>
                <c:manualLayout>
                  <c:x val="-3.3652825396488908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4DCBA8A7-91F5-4924-AE95-7B4423A3A7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752F-4523-B559-D0EE90E41126}"/>
                </c:ext>
              </c:extLst>
            </c:dLbl>
            <c:dLbl>
              <c:idx val="15"/>
              <c:layout>
                <c:manualLayout>
                  <c:x val="-1.402201058187038E-2"/>
                  <c:y val="-1.8724534816945557E-2"/>
                </c:manualLayout>
              </c:layout>
              <c:tx>
                <c:rich>
                  <a:bodyPr/>
                  <a:lstStyle/>
                  <a:p>
                    <a:fld id="{9DABDD64-368E-4AC4-A56C-6E7DF020D07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52F-4523-B559-D0EE90E41126}"/>
                </c:ext>
              </c:extLst>
            </c:dLbl>
            <c:dLbl>
              <c:idx val="16"/>
              <c:layout>
                <c:manualLayout>
                  <c:x val="-5.1413444867688997E-17"/>
                  <c:y val="-9.3622674084727787E-3"/>
                </c:manualLayout>
              </c:layout>
              <c:tx>
                <c:rich>
                  <a:bodyPr/>
                  <a:lstStyle/>
                  <a:p>
                    <a:fld id="{1DB209FD-9AE1-45ED-9737-5C625356168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52F-4523-B559-D0EE90E41126}"/>
                </c:ext>
              </c:extLst>
            </c:dLbl>
            <c:dLbl>
              <c:idx val="17"/>
              <c:layout>
                <c:manualLayout>
                  <c:x val="-5.1413444867688997E-17"/>
                  <c:y val="-7.0217005563546694E-3"/>
                </c:manualLayout>
              </c:layout>
              <c:tx>
                <c:rich>
                  <a:bodyPr/>
                  <a:lstStyle/>
                  <a:p>
                    <a:fld id="{43746465-76A1-4238-AD00-1E049ECDA6F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52F-4523-B559-D0EE90E41126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B8851350-BCCF-4358-8C47-EFDA0D5469C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752F-4523-B559-D0EE90E41126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5EF14753-ED99-4130-B630-0F9D145A55F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752F-4523-B559-D0EE90E41126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25CD5198-DC19-48F7-AC0B-266B635DE3A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752F-4523-B559-D0EE90E41126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BA9C97B6-4E7C-48D8-91BC-355B4DC7562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752F-4523-B559-D0EE90E41126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05D03739-5B06-4632-88D1-CA3F1472526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752F-4523-B559-D0EE90E41126}"/>
                </c:ext>
              </c:extLst>
            </c:dLbl>
            <c:dLbl>
              <c:idx val="23"/>
              <c:layout>
                <c:manualLayout>
                  <c:x val="-9.8154074073092921E-3"/>
                  <c:y val="-2.574623537330014E-2"/>
                </c:manualLayout>
              </c:layout>
              <c:tx>
                <c:rich>
                  <a:bodyPr/>
                  <a:lstStyle/>
                  <a:p>
                    <a:fld id="{65C15472-B619-4AEB-B692-DE2CE1EDFAC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752F-4523-B559-D0EE90E41126}"/>
                </c:ext>
              </c:extLst>
            </c:dLbl>
            <c:dLbl>
              <c:idx val="24"/>
              <c:layout>
                <c:manualLayout>
                  <c:x val="-1.5424211640057469E-2"/>
                  <c:y val="2.1065101669063665E-2"/>
                </c:manualLayout>
              </c:layout>
              <c:tx>
                <c:rich>
                  <a:bodyPr/>
                  <a:lstStyle/>
                  <a:p>
                    <a:fld id="{BC1E42E4-5B58-44BC-BF96-53561266864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752F-4523-B559-D0EE90E41126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0F449E5A-0A3D-4AFC-AAAA-59AFB705012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752F-4523-B559-D0EE90E41126}"/>
                </c:ext>
              </c:extLst>
            </c:dLbl>
            <c:dLbl>
              <c:idx val="26"/>
              <c:layout>
                <c:manualLayout>
                  <c:x val="-3.645722751286299E-2"/>
                  <c:y val="2.574623537330014E-2"/>
                </c:manualLayout>
              </c:layout>
              <c:tx>
                <c:rich>
                  <a:bodyPr/>
                  <a:lstStyle/>
                  <a:p>
                    <a:fld id="{3C600D89-6745-4425-BD6F-6C3FE337161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752F-4523-B559-D0EE90E41126}"/>
                </c:ext>
              </c:extLst>
            </c:dLbl>
            <c:dLbl>
              <c:idx val="27"/>
              <c:layout>
                <c:manualLayout>
                  <c:x val="-3.2250624338301927E-2"/>
                  <c:y val="4.6811337042363893E-3"/>
                </c:manualLayout>
              </c:layout>
              <c:tx>
                <c:rich>
                  <a:bodyPr/>
                  <a:lstStyle/>
                  <a:p>
                    <a:fld id="{CFBA9C8E-FF46-4687-AE19-FF7C5435E1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752F-4523-B559-D0EE90E41126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901C6F82-684E-41D5-977E-C10722E8A56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752F-4523-B559-D0EE90E41126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005FDE45-661D-48A3-988F-08B19F280F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752F-4523-B559-D0EE90E41126}"/>
                </c:ext>
              </c:extLst>
            </c:dLbl>
            <c:dLbl>
              <c:idx val="30"/>
              <c:layout>
                <c:manualLayout>
                  <c:x val="-1.6826357493478359E-2"/>
                  <c:y val="5.1492470746600363E-2"/>
                </c:manualLayout>
              </c:layout>
              <c:tx>
                <c:rich>
                  <a:bodyPr/>
                  <a:lstStyle/>
                  <a:p>
                    <a:fld id="{AF4CFD0A-86F8-4D64-89E7-EE485C4F16D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4594606560600644E-2"/>
                      <c:h val="4.12173822658014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752F-4523-B559-D0EE90E41126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185E1295-6F38-4E00-AD71-90DF5FC9181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752F-4523-B559-D0EE90E41126}"/>
                </c:ext>
              </c:extLst>
            </c:dLbl>
            <c:dLbl>
              <c:idx val="32"/>
              <c:layout>
                <c:manualLayout>
                  <c:x val="-3.7859428571050076E-2"/>
                  <c:y val="0"/>
                </c:manualLayout>
              </c:layout>
              <c:tx>
                <c:rich>
                  <a:bodyPr/>
                  <a:lstStyle/>
                  <a:p>
                    <a:fld id="{4B78658E-21B4-4882-B458-ADF3E39D001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752F-4523-B559-D0EE90E41126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C4177F10-5917-4C4F-A159-584135DB65D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752F-4523-B559-D0EE90E41126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FC9BFF6B-C677-4F73-B13C-77C5864BEAD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752F-4523-B559-D0EE90E41126}"/>
                </c:ext>
              </c:extLst>
            </c:dLbl>
            <c:dLbl>
              <c:idx val="35"/>
              <c:layout>
                <c:manualLayout>
                  <c:x val="-4.066383068742415E-2"/>
                  <c:y val="-4.6811337042364752E-3"/>
                </c:manualLayout>
              </c:layout>
              <c:tx>
                <c:rich>
                  <a:bodyPr/>
                  <a:lstStyle/>
                  <a:p>
                    <a:fld id="{03931933-ACF3-4341-9B44-C043AB84A70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752F-4523-B559-D0EE90E41126}"/>
                </c:ext>
              </c:extLst>
            </c:dLbl>
            <c:dLbl>
              <c:idx val="36"/>
              <c:layout>
                <c:manualLayout>
                  <c:x val="-3.9962730158330635E-2"/>
                  <c:y val="-1.4043401112709124E-2"/>
                </c:manualLayout>
              </c:layout>
              <c:tx>
                <c:rich>
                  <a:bodyPr/>
                  <a:lstStyle/>
                  <a:p>
                    <a:fld id="{88D4373F-BA70-4A23-B108-E9896F2875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649486170598847E-2"/>
                      <c:h val="4.12173822658014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752F-4523-B559-D0EE90E41126}"/>
                </c:ext>
              </c:extLst>
            </c:dLbl>
            <c:dLbl>
              <c:idx val="37"/>
              <c:layout>
                <c:manualLayout>
                  <c:x val="-2.2435216930992607E-2"/>
                  <c:y val="2.574623537330014E-2"/>
                </c:manualLayout>
              </c:layout>
              <c:tx>
                <c:rich>
                  <a:bodyPr/>
                  <a:lstStyle/>
                  <a:p>
                    <a:fld id="{40E85009-D81A-477A-8AE5-3B3439A37EA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752F-4523-B559-D0EE90E41126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3F2F2F28-05C8-4749-A17F-1A0028D8394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752F-4523-B559-D0EE90E41126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fld id="{75345D3B-76F5-46EE-AB45-5162C1FA34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752F-4523-B559-D0EE90E41126}"/>
                </c:ext>
              </c:extLst>
            </c:dLbl>
            <c:dLbl>
              <c:idx val="40"/>
              <c:layout>
                <c:manualLayout>
                  <c:x val="-8.4132063491222271E-3"/>
                  <c:y val="2.3405668521181946E-2"/>
                </c:manualLayout>
              </c:layout>
              <c:tx>
                <c:rich>
                  <a:bodyPr/>
                  <a:lstStyle/>
                  <a:p>
                    <a:fld id="{F8AC487D-A81D-4C19-9683-0071A56B69F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752F-4523-B559-D0EE90E41126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fld id="{E992FD98-F6D6-419C-A8BE-9E1220D365F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A-752F-4523-B559-D0EE90E41126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fld id="{4D5D8C21-567E-45F0-9EF1-208D3B76BA7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B-752F-4523-B559-D0EE90E41126}"/>
                </c:ext>
              </c:extLst>
            </c:dLbl>
            <c:dLbl>
              <c:idx val="43"/>
              <c:layout>
                <c:manualLayout>
                  <c:x val="-2.6641820105553722E-2"/>
                  <c:y val="-3.2767935929654726E-2"/>
                </c:manualLayout>
              </c:layout>
              <c:tx>
                <c:rich>
                  <a:bodyPr/>
                  <a:lstStyle/>
                  <a:p>
                    <a:fld id="{E2140D12-D674-447D-A429-B87A48D5A86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752F-4523-B559-D0EE90E41126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fld id="{C700AE15-457C-47DC-AD6B-733653FA7F2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D-752F-4523-B559-D0EE90E41126}"/>
                </c:ext>
              </c:extLst>
            </c:dLbl>
            <c:dLbl>
              <c:idx val="45"/>
              <c:layout>
                <c:manualLayout>
                  <c:x val="-3.6457227512863011E-2"/>
                  <c:y val="4.6811337042363893E-3"/>
                </c:manualLayout>
              </c:layout>
              <c:tx>
                <c:rich>
                  <a:bodyPr/>
                  <a:lstStyle/>
                  <a:p>
                    <a:fld id="{EEBB539D-570D-4433-BE6F-9F81E8DD4E2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752F-4523-B559-D0EE90E41126}"/>
                </c:ext>
              </c:extLst>
            </c:dLbl>
            <c:dLbl>
              <c:idx val="46"/>
              <c:layout>
                <c:manualLayout>
                  <c:x val="-3.2250624338301899E-2"/>
                  <c:y val="2.1065101669063665E-2"/>
                </c:manualLayout>
              </c:layout>
              <c:tx>
                <c:rich>
                  <a:bodyPr/>
                  <a:lstStyle/>
                  <a:p>
                    <a:fld id="{33D4B2E0-7E0D-4392-AA1B-8337EC6ABA4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752F-4523-B559-D0EE90E41126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A23AB3B0-57BB-494E-B42D-B762EB94077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752F-4523-B559-D0EE90E41126}"/>
                </c:ext>
              </c:extLst>
            </c:dLbl>
            <c:dLbl>
              <c:idx val="48"/>
              <c:layout>
                <c:manualLayout>
                  <c:x val="-3.0848423280114834E-2"/>
                  <c:y val="2.3405668521181946E-2"/>
                </c:manualLayout>
              </c:layout>
              <c:tx>
                <c:rich>
                  <a:bodyPr/>
                  <a:lstStyle/>
                  <a:p>
                    <a:fld id="{A00021D6-86D9-4050-AF2E-9ED8BB6EE1C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1-752F-4523-B559-D0EE90E41126}"/>
                </c:ext>
              </c:extLst>
            </c:dLbl>
            <c:dLbl>
              <c:idx val="49"/>
              <c:layout>
                <c:manualLayout>
                  <c:x val="-3.0848423280114834E-2"/>
                  <c:y val="-1.1702834260590973E-2"/>
                </c:manualLayout>
              </c:layout>
              <c:tx>
                <c:rich>
                  <a:bodyPr/>
                  <a:lstStyle/>
                  <a:p>
                    <a:fld id="{5B96E448-9670-4451-8442-9F11353D1F1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752F-4523-B559-D0EE90E41126}"/>
                </c:ext>
              </c:extLst>
            </c:dLbl>
            <c:dLbl>
              <c:idx val="50"/>
              <c:layout>
                <c:manualLayout>
                  <c:x val="-1.6826412698244454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54D8BA06-D5DE-48C7-AD32-A2AC7A3AEB3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0EC-457C-AFAD-C57D5D579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Sheet1!$B$2:$B$52</c:f>
              <c:numCache>
                <c:formatCode>0.0</c:formatCode>
                <c:ptCount val="51"/>
                <c:pt idx="0">
                  <c:v>380.6</c:v>
                </c:pt>
                <c:pt idx="1">
                  <c:v>519.6</c:v>
                </c:pt>
                <c:pt idx="2">
                  <c:v>885</c:v>
                </c:pt>
                <c:pt idx="3">
                  <c:v>474.9</c:v>
                </c:pt>
                <c:pt idx="4">
                  <c:v>543.6</c:v>
                </c:pt>
                <c:pt idx="5">
                  <c:v>447.4</c:v>
                </c:pt>
                <c:pt idx="6">
                  <c:v>397.2</c:v>
                </c:pt>
                <c:pt idx="7">
                  <c:v>255.8</c:v>
                </c:pt>
                <c:pt idx="8">
                  <c:v>423.6</c:v>
                </c:pt>
                <c:pt idx="9">
                  <c:v>384.9</c:v>
                </c:pt>
                <c:pt idx="10">
                  <c:v>326.60000000000002</c:v>
                </c:pt>
                <c:pt idx="11">
                  <c:v>248.6</c:v>
                </c:pt>
                <c:pt idx="12">
                  <c:v>227.1</c:v>
                </c:pt>
                <c:pt idx="13">
                  <c:v>404.1</c:v>
                </c:pt>
                <c:pt idx="14">
                  <c:v>382.3</c:v>
                </c:pt>
                <c:pt idx="15">
                  <c:v>250.1</c:v>
                </c:pt>
                <c:pt idx="16">
                  <c:v>439</c:v>
                </c:pt>
                <c:pt idx="17">
                  <c:v>211.9</c:v>
                </c:pt>
                <c:pt idx="18">
                  <c:v>537.5</c:v>
                </c:pt>
                <c:pt idx="19">
                  <c:v>112.1</c:v>
                </c:pt>
                <c:pt idx="20">
                  <c:v>468.7</c:v>
                </c:pt>
                <c:pt idx="21">
                  <c:v>338.1</c:v>
                </c:pt>
                <c:pt idx="22">
                  <c:v>449.4</c:v>
                </c:pt>
                <c:pt idx="23">
                  <c:v>220.4</c:v>
                </c:pt>
                <c:pt idx="24">
                  <c:v>234.4</c:v>
                </c:pt>
                <c:pt idx="25">
                  <c:v>502.1</c:v>
                </c:pt>
                <c:pt idx="26">
                  <c:v>374.1</c:v>
                </c:pt>
                <c:pt idx="27">
                  <c:v>284.8</c:v>
                </c:pt>
                <c:pt idx="28">
                  <c:v>541.1</c:v>
                </c:pt>
                <c:pt idx="29">
                  <c:v>173.2</c:v>
                </c:pt>
                <c:pt idx="30">
                  <c:v>208.1</c:v>
                </c:pt>
                <c:pt idx="31">
                  <c:v>856.6</c:v>
                </c:pt>
                <c:pt idx="32">
                  <c:v>350.5</c:v>
                </c:pt>
                <c:pt idx="33">
                  <c:v>377.6</c:v>
                </c:pt>
                <c:pt idx="34">
                  <c:v>280.60000000000002</c:v>
                </c:pt>
                <c:pt idx="35">
                  <c:v>279.89999999999998</c:v>
                </c:pt>
                <c:pt idx="36">
                  <c:v>466.1</c:v>
                </c:pt>
                <c:pt idx="37">
                  <c:v>285.5</c:v>
                </c:pt>
                <c:pt idx="38">
                  <c:v>306</c:v>
                </c:pt>
                <c:pt idx="39">
                  <c:v>219.1</c:v>
                </c:pt>
                <c:pt idx="40">
                  <c:v>488.3</c:v>
                </c:pt>
                <c:pt idx="41">
                  <c:v>404.7</c:v>
                </c:pt>
                <c:pt idx="42">
                  <c:v>623.70000000000005</c:v>
                </c:pt>
                <c:pt idx="43">
                  <c:v>410.9</c:v>
                </c:pt>
                <c:pt idx="44">
                  <c:v>233.1</c:v>
                </c:pt>
                <c:pt idx="45">
                  <c:v>172</c:v>
                </c:pt>
                <c:pt idx="46">
                  <c:v>200</c:v>
                </c:pt>
                <c:pt idx="47">
                  <c:v>311.5</c:v>
                </c:pt>
                <c:pt idx="48">
                  <c:v>289.89999999999998</c:v>
                </c:pt>
                <c:pt idx="49">
                  <c:v>295.39999999999998</c:v>
                </c:pt>
                <c:pt idx="50">
                  <c:v>212.2</c:v>
                </c:pt>
              </c:numCache>
            </c:numRef>
          </c:xVal>
          <c:yVal>
            <c:numRef>
              <c:f>Sheet1!$C$2:$C$52</c:f>
              <c:numCache>
                <c:formatCode>0.0%</c:formatCode>
                <c:ptCount val="51"/>
                <c:pt idx="0">
                  <c:v>0.14052686722059685</c:v>
                </c:pt>
                <c:pt idx="1">
                  <c:v>0.17489743174487496</c:v>
                </c:pt>
                <c:pt idx="2">
                  <c:v>0.1080446914971263</c:v>
                </c:pt>
                <c:pt idx="3">
                  <c:v>0.160877067779646</c:v>
                </c:pt>
                <c:pt idx="4">
                  <c:v>0.17579623582889856</c:v>
                </c:pt>
                <c:pt idx="5">
                  <c:v>0.14286675409946359</c:v>
                </c:pt>
                <c:pt idx="6">
                  <c:v>0.10915415438267136</c:v>
                </c:pt>
                <c:pt idx="7">
                  <c:v>0.10027595030764905</c:v>
                </c:pt>
                <c:pt idx="8">
                  <c:v>0.11887042887239925</c:v>
                </c:pt>
                <c:pt idx="9">
                  <c:v>0.1478724629487638</c:v>
                </c:pt>
                <c:pt idx="10">
                  <c:v>0.160375449053831</c:v>
                </c:pt>
                <c:pt idx="11">
                  <c:v>9.9388129451166721E-2</c:v>
                </c:pt>
                <c:pt idx="12">
                  <c:v>0.1381619573819238</c:v>
                </c:pt>
                <c:pt idx="13">
                  <c:v>0.13060496995875603</c:v>
                </c:pt>
                <c:pt idx="14">
                  <c:v>0.14114285501190071</c:v>
                </c:pt>
                <c:pt idx="15">
                  <c:v>0.11668886269654706</c:v>
                </c:pt>
                <c:pt idx="16">
                  <c:v>0.12399147195802669</c:v>
                </c:pt>
                <c:pt idx="17">
                  <c:v>0.17945687379933825</c:v>
                </c:pt>
                <c:pt idx="18">
                  <c:v>0.19383758223920128</c:v>
                </c:pt>
                <c:pt idx="19">
                  <c:v>0.12470643567028274</c:v>
                </c:pt>
                <c:pt idx="20">
                  <c:v>9.4420211359507344E-2</c:v>
                </c:pt>
                <c:pt idx="21">
                  <c:v>0.10772055032180966</c:v>
                </c:pt>
                <c:pt idx="22">
                  <c:v>0.149722742132817</c:v>
                </c:pt>
                <c:pt idx="23">
                  <c:v>0.10130997029036386</c:v>
                </c:pt>
                <c:pt idx="24">
                  <c:v>0.20751660613760217</c:v>
                </c:pt>
                <c:pt idx="25">
                  <c:v>0.14184917024845992</c:v>
                </c:pt>
                <c:pt idx="26">
                  <c:v>0.13681822340853614</c:v>
                </c:pt>
                <c:pt idx="27">
                  <c:v>0.11554686001043105</c:v>
                </c:pt>
                <c:pt idx="28">
                  <c:v>0.13654142216780429</c:v>
                </c:pt>
                <c:pt idx="29">
                  <c:v>7.8692114181679512E-2</c:v>
                </c:pt>
                <c:pt idx="30">
                  <c:v>0.10382981929129038</c:v>
                </c:pt>
                <c:pt idx="31">
                  <c:v>0.20010629712973368</c:v>
                </c:pt>
                <c:pt idx="32">
                  <c:v>0.1464224200615909</c:v>
                </c:pt>
                <c:pt idx="33">
                  <c:v>0.15422568222859925</c:v>
                </c:pt>
                <c:pt idx="34">
                  <c:v>0.10898886600432821</c:v>
                </c:pt>
                <c:pt idx="35">
                  <c:v>0.14541678784835391</c:v>
                </c:pt>
                <c:pt idx="36">
                  <c:v>0.15986569188249145</c:v>
                </c:pt>
                <c:pt idx="37">
                  <c:v>0.14115140200731968</c:v>
                </c:pt>
                <c:pt idx="38">
                  <c:v>0.1275387719485444</c:v>
                </c:pt>
                <c:pt idx="39">
                  <c:v>0.1309559077546015</c:v>
                </c:pt>
                <c:pt idx="40">
                  <c:v>0.16008036506612336</c:v>
                </c:pt>
                <c:pt idx="41">
                  <c:v>0.13551461755064251</c:v>
                </c:pt>
                <c:pt idx="42">
                  <c:v>0.16127947508208779</c:v>
                </c:pt>
                <c:pt idx="43">
                  <c:v>0.15455658515734672</c:v>
                </c:pt>
                <c:pt idx="44">
                  <c:v>0.10337152259717682</c:v>
                </c:pt>
                <c:pt idx="45">
                  <c:v>0.11166117527909464</c:v>
                </c:pt>
                <c:pt idx="46">
                  <c:v>0.10947908426096351</c:v>
                </c:pt>
                <c:pt idx="47">
                  <c:v>0.11472416915071097</c:v>
                </c:pt>
                <c:pt idx="48">
                  <c:v>0.17757603288711912</c:v>
                </c:pt>
                <c:pt idx="49">
                  <c:v>0.11872684989000949</c:v>
                </c:pt>
                <c:pt idx="50">
                  <c:v>0.11147284091909498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Sheet1!$A$2:$A$52</c15:f>
                <c15:dlblRangeCache>
                  <c:ptCount val="51"/>
                  <c:pt idx="0">
                    <c:v>USA</c:v>
                  </c:pt>
                  <c:pt idx="1">
                    <c:v>AL</c:v>
                  </c:pt>
                  <c:pt idx="2">
                    <c:v>AK</c:v>
                  </c:pt>
                  <c:pt idx="3">
                    <c:v>AZ</c:v>
                  </c:pt>
                  <c:pt idx="4">
                    <c:v>AR</c:v>
                  </c:pt>
                  <c:pt idx="5">
                    <c:v>CA</c:v>
                  </c:pt>
                  <c:pt idx="6">
                    <c:v>CO </c:v>
                  </c:pt>
                  <c:pt idx="7">
                    <c:v>CT</c:v>
                  </c:pt>
                  <c:pt idx="8">
                    <c:v>DE</c:v>
                  </c:pt>
                  <c:pt idx="9">
                    <c:v>FL</c:v>
                  </c:pt>
                  <c:pt idx="10">
                    <c:v>GA</c:v>
                  </c:pt>
                  <c:pt idx="11">
                    <c:v>HA</c:v>
                  </c:pt>
                  <c:pt idx="12">
                    <c:v>ID</c:v>
                  </c:pt>
                  <c:pt idx="13">
                    <c:v>IL</c:v>
                  </c:pt>
                  <c:pt idx="14">
                    <c:v>IN</c:v>
                  </c:pt>
                  <c:pt idx="15">
                    <c:v>IA</c:v>
                  </c:pt>
                  <c:pt idx="16">
                    <c:v>KS</c:v>
                  </c:pt>
                  <c:pt idx="17">
                    <c:v>KY</c:v>
                  </c:pt>
                  <c:pt idx="18">
                    <c:v>LA</c:v>
                  </c:pt>
                  <c:pt idx="19">
                    <c:v>ME</c:v>
                  </c:pt>
                  <c:pt idx="20">
                    <c:v>MD</c:v>
                  </c:pt>
                  <c:pt idx="21">
                    <c:v>MA</c:v>
                  </c:pt>
                  <c:pt idx="22">
                    <c:v>MI</c:v>
                  </c:pt>
                  <c:pt idx="23">
                    <c:v>MN</c:v>
                  </c:pt>
                  <c:pt idx="24">
                    <c:v>MS</c:v>
                  </c:pt>
                  <c:pt idx="25">
                    <c:v>MO </c:v>
                  </c:pt>
                  <c:pt idx="26">
                    <c:v>MT</c:v>
                  </c:pt>
                  <c:pt idx="27">
                    <c:v>NE</c:v>
                  </c:pt>
                  <c:pt idx="28">
                    <c:v>NV</c:v>
                  </c:pt>
                  <c:pt idx="29">
                    <c:v>NH</c:v>
                  </c:pt>
                  <c:pt idx="30">
                    <c:v>NJ</c:v>
                  </c:pt>
                  <c:pt idx="31">
                    <c:v>NM</c:v>
                  </c:pt>
                  <c:pt idx="32">
                    <c:v>NY</c:v>
                  </c:pt>
                  <c:pt idx="33">
                    <c:v>NC</c:v>
                  </c:pt>
                  <c:pt idx="34">
                    <c:v>ND</c:v>
                  </c:pt>
                  <c:pt idx="35">
                    <c:v>OH</c:v>
                  </c:pt>
                  <c:pt idx="36">
                    <c:v>OK</c:v>
                  </c:pt>
                  <c:pt idx="37">
                    <c:v>OR</c:v>
                  </c:pt>
                  <c:pt idx="38">
                    <c:v>PA</c:v>
                  </c:pt>
                  <c:pt idx="39">
                    <c:v>RI</c:v>
                  </c:pt>
                  <c:pt idx="40">
                    <c:v>SC</c:v>
                  </c:pt>
                  <c:pt idx="41">
                    <c:v>SD</c:v>
                  </c:pt>
                  <c:pt idx="42">
                    <c:v>TN</c:v>
                  </c:pt>
                  <c:pt idx="43">
                    <c:v>TX</c:v>
                  </c:pt>
                  <c:pt idx="44">
                    <c:v>UT</c:v>
                  </c:pt>
                  <c:pt idx="45">
                    <c:v>VT</c:v>
                  </c:pt>
                  <c:pt idx="46">
                    <c:v>VA</c:v>
                  </c:pt>
                  <c:pt idx="47">
                    <c:v>WA</c:v>
                  </c:pt>
                  <c:pt idx="48">
                    <c:v>WV</c:v>
                  </c:pt>
                  <c:pt idx="49">
                    <c:v>WI</c:v>
                  </c:pt>
                  <c:pt idx="50">
                    <c:v>WY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752F-4523-B559-D0EE90E41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8247144"/>
        <c:axId val="668249768"/>
      </c:scatterChart>
      <c:valAx>
        <c:axId val="668247144"/>
        <c:scaling>
          <c:orientation val="minMax"/>
          <c:max val="10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Violent Crimes per 1,000 Residents 2018</a:t>
                </a:r>
              </a:p>
            </c:rich>
          </c:tx>
          <c:layout>
            <c:manualLayout>
              <c:xMode val="edge"/>
              <c:yMode val="edge"/>
              <c:x val="0.4138671501720898"/>
              <c:y val="0.924551735373668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9768"/>
        <c:crosses val="autoZero"/>
        <c:crossBetween val="midCat"/>
      </c:valAx>
      <c:valAx>
        <c:axId val="668249768"/>
        <c:scaling>
          <c:orientation val="minMax"/>
          <c:max val="0.25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Percentage of Population Below Poverty Level 2018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7144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85199519551582"/>
          <c:y val="2.5821596244131457E-2"/>
          <c:w val="0.71807709417678722"/>
          <c:h val="0.906650770766330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United States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723E-3"/>
                  <c:y val="7.1686620537783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89E-3"/>
                  <c:y val="5.82864442433361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-6.0999999999999999E-2</c:v>
                </c:pt>
                <c:pt idx="1">
                  <c:v>-0.40500000000000003</c:v>
                </c:pt>
                <c:pt idx="2">
                  <c:v>-7.9000000000000001E-2</c:v>
                </c:pt>
                <c:pt idx="3">
                  <c:v>-8.6999999999999994E-2</c:v>
                </c:pt>
                <c:pt idx="4">
                  <c:v>-1.4999999999999999E-2</c:v>
                </c:pt>
                <c:pt idx="5">
                  <c:v>-0.10100000000000001</c:v>
                </c:pt>
                <c:pt idx="6">
                  <c:v>-8.6999999999999994E-2</c:v>
                </c:pt>
                <c:pt idx="7">
                  <c:v>-5.8000000000000003E-2</c:v>
                </c:pt>
                <c:pt idx="8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 Region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1-7C02-4118-A9DC-C45F17CF54F0}"/>
              </c:ext>
            </c:extLst>
          </c:dPt>
          <c:dPt>
            <c:idx val="4"/>
            <c:invertIfNegative val="0"/>
            <c:bubble3D val="0"/>
            <c:spPr>
              <a:solidFill>
                <a:srgbClr val="00FF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7C02-4118-A9DC-C45F17CF54F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9-A8E8-4E99-B58E-4B29CA78950E}"/>
              </c:ext>
            </c:extLst>
          </c:dPt>
          <c:dPt>
            <c:idx val="6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EFCD-46DC-8404-A3E11EBE3AA5}"/>
              </c:ext>
            </c:extLst>
          </c:dPt>
          <c:dPt>
            <c:idx val="7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A-A8E8-4E99-B58E-4B29CA78950E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E8-4E99-B58E-4B29CA78950E}"/>
                </c:ext>
              </c:extLst>
            </c:dLbl>
            <c:dLbl>
              <c:idx val="7"/>
              <c:layout>
                <c:manualLayout>
                  <c:x val="-3.6977494601495471E-3"/>
                  <c:y val="-2.1958998572837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-5.7000000000000002E-2</c:v>
                </c:pt>
                <c:pt idx="1">
                  <c:v>-0.40699999999999997</c:v>
                </c:pt>
                <c:pt idx="2">
                  <c:v>-7.3999999999999996E-2</c:v>
                </c:pt>
                <c:pt idx="3">
                  <c:v>-6.8000000000000005E-2</c:v>
                </c:pt>
                <c:pt idx="4">
                  <c:v>-1.6E-2</c:v>
                </c:pt>
                <c:pt idx="5">
                  <c:v>-9.4E-2</c:v>
                </c:pt>
                <c:pt idx="6">
                  <c:v>-7.9000000000000001E-2</c:v>
                </c:pt>
                <c:pt idx="7">
                  <c:v>-4.1000000000000002E-2</c:v>
                </c:pt>
                <c:pt idx="8">
                  <c:v>-0.115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E8-4E99-B58E-4B29CA789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87840"/>
        <c:axId val="50789376"/>
      </c:barChart>
      <c:catAx>
        <c:axId val="5078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50789376"/>
        <c:crosses val="autoZero"/>
        <c:auto val="1"/>
        <c:lblAlgn val="ctr"/>
        <c:lblOffset val="100"/>
        <c:noMultiLvlLbl val="0"/>
      </c:catAx>
      <c:valAx>
        <c:axId val="50789376"/>
        <c:scaling>
          <c:orientation val="minMax"/>
          <c:min val="-0.60000000000000009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0787840"/>
        <c:crosses val="autoZero"/>
        <c:crossBetween val="between"/>
        <c:majorUnit val="5.000000000000001E-2"/>
      </c:valAx>
    </c:plotArea>
    <c:legend>
      <c:legendPos val="r"/>
      <c:layout>
        <c:manualLayout>
          <c:xMode val="edge"/>
          <c:yMode val="edge"/>
          <c:x val="0.33303360914631425"/>
          <c:y val="0.31846327307678091"/>
          <c:w val="0.21498898972374217"/>
          <c:h val="0.13772134117038187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85199519551582"/>
          <c:y val="1.002538418319825E-2"/>
          <c:w val="0.71807709417678722"/>
          <c:h val="0.922447109177574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 Region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723E-3"/>
                  <c:y val="7.1686620537783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89E-3"/>
                  <c:y val="5.82864442433361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-5.7000000000000002E-2</c:v>
                </c:pt>
                <c:pt idx="1">
                  <c:v>-0.40699999999999997</c:v>
                </c:pt>
                <c:pt idx="2">
                  <c:v>-7.3999999999999996E-2</c:v>
                </c:pt>
                <c:pt idx="3">
                  <c:v>-6.8000000000000005E-2</c:v>
                </c:pt>
                <c:pt idx="4">
                  <c:v>-1.6E-2</c:v>
                </c:pt>
                <c:pt idx="5">
                  <c:v>-9.4E-2</c:v>
                </c:pt>
                <c:pt idx="6">
                  <c:v>-7.9000000000000001E-2</c:v>
                </c:pt>
                <c:pt idx="7">
                  <c:v>-4.1000000000000002E-2</c:v>
                </c:pt>
                <c:pt idx="8">
                  <c:v>-0.115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Region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1-7C02-4118-A9DC-C45F17CF54F0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7C02-4118-A9DC-C45F17CF54F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9-A8E8-4E99-B58E-4B29CA78950E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EFCD-46DC-8404-A3E11EBE3AA5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A-A8E8-4E99-B58E-4B29CA78950E}"/>
              </c:ext>
            </c:extLst>
          </c:dPt>
          <c:dLbls>
            <c:dLbl>
              <c:idx val="5"/>
              <c:layout>
                <c:manualLayout>
                  <c:x val="-8.4744650562747458E-3"/>
                  <c:y val="-2.5430738681286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E8-4E99-B58E-4B29CA78950E}"/>
                </c:ext>
              </c:extLst>
            </c:dLbl>
            <c:dLbl>
              <c:idx val="7"/>
              <c:layout>
                <c:manualLayout>
                  <c:x val="-3.6977494601495471E-3"/>
                  <c:y val="-2.1958998572837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-4.2000000000000003E-2</c:v>
                </c:pt>
                <c:pt idx="1">
                  <c:v>-0.33200000000000002</c:v>
                </c:pt>
                <c:pt idx="2">
                  <c:v>-6.6000000000000003E-2</c:v>
                </c:pt>
                <c:pt idx="3">
                  <c:v>-7.0000000000000007E-2</c:v>
                </c:pt>
                <c:pt idx="4">
                  <c:v>-1.4999999999999999E-2</c:v>
                </c:pt>
                <c:pt idx="5">
                  <c:v>-6.3E-2</c:v>
                </c:pt>
                <c:pt idx="6">
                  <c:v>-7.5999999999999998E-2</c:v>
                </c:pt>
                <c:pt idx="7">
                  <c:v>-3.1E-2</c:v>
                </c:pt>
                <c:pt idx="8">
                  <c:v>-9.1999999999999998E-2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E8-4E99-B58E-4B29CA78950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Midwest Region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-8.2000000000000003E-2</c:v>
                </c:pt>
                <c:pt idx="1">
                  <c:v>-0.42899999999999999</c:v>
                </c:pt>
                <c:pt idx="2">
                  <c:v>-9.1999999999999998E-2</c:v>
                </c:pt>
                <c:pt idx="3">
                  <c:v>-0.111</c:v>
                </c:pt>
                <c:pt idx="4">
                  <c:v>-2.5000000000000001E-2</c:v>
                </c:pt>
                <c:pt idx="5">
                  <c:v>-8.4000000000000005E-2</c:v>
                </c:pt>
                <c:pt idx="6">
                  <c:v>-0.113</c:v>
                </c:pt>
                <c:pt idx="7">
                  <c:v>-5.7000000000000002E-2</c:v>
                </c:pt>
                <c:pt idx="8">
                  <c:v>-0.126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9F-4CA4-ABA0-5E076B0E943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Northeast Region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-6.2E-2</c:v>
                </c:pt>
                <c:pt idx="1">
                  <c:v>-0.57099999999999995</c:v>
                </c:pt>
                <c:pt idx="2">
                  <c:v>-0.114</c:v>
                </c:pt>
                <c:pt idx="3">
                  <c:v>-0.112</c:v>
                </c:pt>
                <c:pt idx="4">
                  <c:v>-3.6999999999999998E-2</c:v>
                </c:pt>
                <c:pt idx="5">
                  <c:v>-0.17</c:v>
                </c:pt>
                <c:pt idx="6">
                  <c:v>-9.7000000000000003E-2</c:v>
                </c:pt>
                <c:pt idx="7">
                  <c:v>-0.18</c:v>
                </c:pt>
                <c:pt idx="8">
                  <c:v>-0.16400000000000001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9F-4CA4-ABA0-5E076B0E9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87840"/>
        <c:axId val="50789376"/>
      </c:barChart>
      <c:catAx>
        <c:axId val="5078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50789376"/>
        <c:crosses val="autoZero"/>
        <c:auto val="1"/>
        <c:lblAlgn val="ctr"/>
        <c:lblOffset val="100"/>
        <c:noMultiLvlLbl val="0"/>
      </c:catAx>
      <c:valAx>
        <c:axId val="50789376"/>
        <c:scaling>
          <c:orientation val="minMax"/>
          <c:min val="-0.70000000000000007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787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3303360914631425"/>
          <c:y val="0.31846327307678091"/>
          <c:w val="0.19385192846656882"/>
          <c:h val="0.23788399689475434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2.6661166590591621E-2"/>
          <c:w val="0.89520896331852273"/>
          <c:h val="0.77144438522646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627362E-5"/>
                  <c:y val="-3.354212095951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1.3902825712788971E-3"/>
                  <c:y val="-9.6877700560599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3.39347560799691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4.171066664593933E-3"/>
                  <c:y val="2.183872842011465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9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900" b="0" i="0" baseline="0">
                        <a:solidFill>
                          <a:schemeClr val="tx1"/>
                        </a:solidFill>
                      </a:rPr>
                      <a:pPr>
                        <a:defRPr sz="9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Sheet1!$A$2:$A$52</c:f>
              <c:strCache>
                <c:ptCount val="51"/>
                <c:pt idx="0">
                  <c:v>Alabama</c:v>
                </c:pt>
                <c:pt idx="1">
                  <c:v>Alaska</c:v>
                </c:pt>
                <c:pt idx="2">
                  <c:v>Arizona</c:v>
                </c:pt>
                <c:pt idx="3">
                  <c:v>Arkansas</c:v>
                </c:pt>
                <c:pt idx="4">
                  <c:v>California</c:v>
                </c:pt>
                <c:pt idx="5">
                  <c:v>Colorado</c:v>
                </c:pt>
                <c:pt idx="6">
                  <c:v>Connecticut</c:v>
                </c:pt>
                <c:pt idx="7">
                  <c:v>Delaware</c:v>
                </c:pt>
                <c:pt idx="8">
                  <c:v>District of Columbia</c:v>
                </c:pt>
                <c:pt idx="9">
                  <c:v>Florida</c:v>
                </c:pt>
                <c:pt idx="10">
                  <c:v>Georgia</c:v>
                </c:pt>
                <c:pt idx="11">
                  <c:v>Hawaii</c:v>
                </c:pt>
                <c:pt idx="12">
                  <c:v>Idaho</c:v>
                </c:pt>
                <c:pt idx="13">
                  <c:v>Illinois</c:v>
                </c:pt>
                <c:pt idx="14">
                  <c:v>Indiana</c:v>
                </c:pt>
                <c:pt idx="15">
                  <c:v>Iowa</c:v>
                </c:pt>
                <c:pt idx="16">
                  <c:v>Kansas</c:v>
                </c:pt>
                <c:pt idx="17">
                  <c:v>Kentucky</c:v>
                </c:pt>
                <c:pt idx="18">
                  <c:v>Louisiana</c:v>
                </c:pt>
                <c:pt idx="19">
                  <c:v>Maine</c:v>
                </c:pt>
                <c:pt idx="20">
                  <c:v>Maryland</c:v>
                </c:pt>
                <c:pt idx="21">
                  <c:v>Massachusetts</c:v>
                </c:pt>
                <c:pt idx="22">
                  <c:v>Michigan</c:v>
                </c:pt>
                <c:pt idx="23">
                  <c:v>Minnesota</c:v>
                </c:pt>
                <c:pt idx="24">
                  <c:v>Mississippi</c:v>
                </c:pt>
                <c:pt idx="25">
                  <c:v>Missouri</c:v>
                </c:pt>
                <c:pt idx="26">
                  <c:v>Montana</c:v>
                </c:pt>
                <c:pt idx="27">
                  <c:v>Nebraska</c:v>
                </c:pt>
                <c:pt idx="28">
                  <c:v>Nevada</c:v>
                </c:pt>
                <c:pt idx="29">
                  <c:v>New Hampshire</c:v>
                </c:pt>
                <c:pt idx="30">
                  <c:v>New Jersey</c:v>
                </c:pt>
                <c:pt idx="31">
                  <c:v>New Mexico</c:v>
                </c:pt>
                <c:pt idx="32">
                  <c:v>New York</c:v>
                </c:pt>
                <c:pt idx="33">
                  <c:v>North Carolina</c:v>
                </c:pt>
                <c:pt idx="34">
                  <c:v>North Dakota</c:v>
                </c:pt>
                <c:pt idx="35">
                  <c:v>Ohio</c:v>
                </c:pt>
                <c:pt idx="36">
                  <c:v>Oklahoma</c:v>
                </c:pt>
                <c:pt idx="37">
                  <c:v>Oregon</c:v>
                </c:pt>
                <c:pt idx="38">
                  <c:v>Pennsylvania</c:v>
                </c:pt>
                <c:pt idx="39">
                  <c:v>Rhode Island</c:v>
                </c:pt>
                <c:pt idx="40">
                  <c:v>South Carolina</c:v>
                </c:pt>
                <c:pt idx="41">
                  <c:v>South Dakota</c:v>
                </c:pt>
                <c:pt idx="42">
                  <c:v>Tennessee</c:v>
                </c:pt>
                <c:pt idx="43">
                  <c:v>Texas</c:v>
                </c:pt>
                <c:pt idx="44">
                  <c:v>Utah</c:v>
                </c:pt>
                <c:pt idx="45">
                  <c:v>Vermont</c:v>
                </c:pt>
                <c:pt idx="46">
                  <c:v>Virginia</c:v>
                </c:pt>
                <c:pt idx="47">
                  <c:v>Washington</c:v>
                </c:pt>
                <c:pt idx="48">
                  <c:v>West Virginia</c:v>
                </c:pt>
                <c:pt idx="49">
                  <c:v>Wisconsin</c:v>
                </c:pt>
                <c:pt idx="50">
                  <c:v>Wyoming</c:v>
                </c:pt>
              </c:strCache>
            </c:strRef>
          </c:cat>
          <c:val>
            <c:numRef>
              <c:f>Sheet1!$B$2:$B$52</c:f>
              <c:numCache>
                <c:formatCode>0.0%</c:formatCode>
                <c:ptCount val="51"/>
                <c:pt idx="0">
                  <c:v>-7.7726218097447897E-2</c:v>
                </c:pt>
                <c:pt idx="1">
                  <c:v>-0.12389649923896499</c:v>
                </c:pt>
                <c:pt idx="2">
                  <c:v>-5.7133082449538145E-2</c:v>
                </c:pt>
                <c:pt idx="3">
                  <c:v>-7.1361355081555833E-2</c:v>
                </c:pt>
                <c:pt idx="4">
                  <c:v>-0.13038527234769406</c:v>
                </c:pt>
                <c:pt idx="5">
                  <c:v>-8.5083390367782147E-2</c:v>
                </c:pt>
                <c:pt idx="6">
                  <c:v>-0.14916340334638661</c:v>
                </c:pt>
                <c:pt idx="7">
                  <c:v>-0.15634408602150537</c:v>
                </c:pt>
                <c:pt idx="8">
                  <c:v>-8.4149711127857324E-2</c:v>
                </c:pt>
                <c:pt idx="9">
                  <c:v>-9.5263700318143116E-2</c:v>
                </c:pt>
                <c:pt idx="10">
                  <c:v>-8.7569516857838023E-2</c:v>
                </c:pt>
                <c:pt idx="11">
                  <c:v>-0.20110024449877759</c:v>
                </c:pt>
                <c:pt idx="12">
                  <c:v>-5.9242644148304525E-2</c:v>
                </c:pt>
                <c:pt idx="13">
                  <c:v>-0.12052463086371358</c:v>
                </c:pt>
                <c:pt idx="14">
                  <c:v>-0.10746823870621985</c:v>
                </c:pt>
                <c:pt idx="15">
                  <c:v>-0.11009521407402736</c:v>
                </c:pt>
                <c:pt idx="16">
                  <c:v>-7.7290277290277293E-2</c:v>
                </c:pt>
                <c:pt idx="17">
                  <c:v>-0.14803921568627451</c:v>
                </c:pt>
                <c:pt idx="18">
                  <c:v>-0.11852149457613499</c:v>
                </c:pt>
                <c:pt idx="19">
                  <c:v>-0.13761034047919293</c:v>
                </c:pt>
                <c:pt idx="20">
                  <c:v>-0.11909836361666004</c:v>
                </c:pt>
                <c:pt idx="21">
                  <c:v>-0.16414792305396533</c:v>
                </c:pt>
                <c:pt idx="22">
                  <c:v>-0.19190391258212358</c:v>
                </c:pt>
                <c:pt idx="23">
                  <c:v>-0.12800214678652891</c:v>
                </c:pt>
                <c:pt idx="24">
                  <c:v>-7.5215889464594121E-2</c:v>
                </c:pt>
                <c:pt idx="25">
                  <c:v>-9.7793103448275867E-2</c:v>
                </c:pt>
                <c:pt idx="26">
                  <c:v>-8.6003721314864584E-2</c:v>
                </c:pt>
                <c:pt idx="27">
                  <c:v>-7.0955165692007799E-2</c:v>
                </c:pt>
                <c:pt idx="28">
                  <c:v>-0.17311220889202542</c:v>
                </c:pt>
                <c:pt idx="29">
                  <c:v>-0.14615947329919532</c:v>
                </c:pt>
                <c:pt idx="30">
                  <c:v>-0.16468031240297107</c:v>
                </c:pt>
                <c:pt idx="31">
                  <c:v>-9.893205022884638E-2</c:v>
                </c:pt>
                <c:pt idx="32">
                  <c:v>-0.18316589071306053</c:v>
                </c:pt>
                <c:pt idx="33">
                  <c:v>-0.11050546178936538</c:v>
                </c:pt>
                <c:pt idx="34">
                  <c:v>-9.4631483166515012E-2</c:v>
                </c:pt>
                <c:pt idx="35">
                  <c:v>-0.13555925349365686</c:v>
                </c:pt>
                <c:pt idx="36">
                  <c:v>-7.2758235950437483E-2</c:v>
                </c:pt>
                <c:pt idx="37">
                  <c:v>-0.11655745317579072</c:v>
                </c:pt>
                <c:pt idx="38">
                  <c:v>-0.14265424758884926</c:v>
                </c:pt>
                <c:pt idx="39">
                  <c:v>-0.15875223524736737</c:v>
                </c:pt>
                <c:pt idx="40">
                  <c:v>-8.8434750733137835E-2</c:v>
                </c:pt>
                <c:pt idx="41">
                  <c:v>-7.5295723384895361E-2</c:v>
                </c:pt>
                <c:pt idx="42">
                  <c:v>-8.5337271647349666E-2</c:v>
                </c:pt>
                <c:pt idx="43">
                  <c:v>-7.1926208631458502E-2</c:v>
                </c:pt>
                <c:pt idx="44">
                  <c:v>-4.8132460531382364E-2</c:v>
                </c:pt>
                <c:pt idx="45">
                  <c:v>-0.17141951837769329</c:v>
                </c:pt>
                <c:pt idx="46">
                  <c:v>-9.0895621897918361E-2</c:v>
                </c:pt>
                <c:pt idx="47">
                  <c:v>-0.11802265110366347</c:v>
                </c:pt>
                <c:pt idx="48">
                  <c:v>-0.12655774023816119</c:v>
                </c:pt>
                <c:pt idx="49">
                  <c:v>-0.13007011775757371</c:v>
                </c:pt>
                <c:pt idx="50">
                  <c:v>-9.2598967297762472E-2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326314355922417E-2"/>
          <c:y val="2.6661166590591621E-2"/>
          <c:w val="0.91467368564407758"/>
          <c:h val="0.87578400444642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1.3427155192515738E-3"/>
                  <c:y val="-1.9969938097395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7.6469646747037651E-3"/>
                  <c:y val="3.520322545452530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59339311710779"/>
                      <c:h val="0.1091563847533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-4.866071106010045E-3"/>
                  <c:y val="-8.5179848857450009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79900758379745E-2"/>
                      <c:h val="4.12868725934380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5.5614039735620829E-3"/>
                  <c:y val="8.8970791062848802E-1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0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2000" b="0" i="0" baseline="0">
                        <a:solidFill>
                          <a:schemeClr val="tx1"/>
                        </a:solidFill>
                      </a:rPr>
                      <a:pPr>
                        <a:defRPr sz="20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U.S.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-0.16400000000000001</c:v>
                </c:pt>
                <c:pt idx="1">
                  <c:v>-9.1999999999999998E-2</c:v>
                </c:pt>
                <c:pt idx="2">
                  <c:v>-0.126</c:v>
                </c:pt>
                <c:pt idx="3">
                  <c:v>-0.115</c:v>
                </c:pt>
                <c:pt idx="4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600" b="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70398344"/>
        <c:crosses val="autoZero"/>
        <c:crossBetween val="between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106988973858824E-2"/>
          <c:y val="2.6661166590591621E-2"/>
          <c:w val="0.91189301102614129"/>
          <c:h val="0.88306351689869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2"/>
              <c:layout>
                <c:manualLayout>
                  <c:x val="-1.390337308968201E-3"/>
                  <c:y val="-2.1838537356795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A1E-4E3B-8B9F-5449B2CA11FB}"/>
                </c:ext>
              </c:extLst>
            </c:dLbl>
            <c:dLbl>
              <c:idx val="3"/>
              <c:layout>
                <c:manualLayout>
                  <c:x val="-2.733052828219775E-3"/>
                  <c:y val="-3.3541929896193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1.1122807947124218E-2"/>
                  <c:y val="-9.6875789927409316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396309628775559E-2"/>
                      <c:h val="5.81997975875198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-4.4852062636546557E-4"/>
                  <c:y val="3.030617705799554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279724043223507E-2"/>
                      <c:h val="0.114081997116090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7448E-3"/>
                  <c:y val="2.914011762240050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225297701870962E-2"/>
                      <c:h val="8.0107308802459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4"/>
              <c:layout>
                <c:manualLayout>
                  <c:x val="0"/>
                  <c:y val="7.279703515584175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Alaska</c:v>
                </c:pt>
                <c:pt idx="1">
                  <c:v>Arizona</c:v>
                </c:pt>
                <c:pt idx="2">
                  <c:v>California</c:v>
                </c:pt>
                <c:pt idx="3">
                  <c:v>Colorado</c:v>
                </c:pt>
                <c:pt idx="4">
                  <c:v>Hawaii</c:v>
                </c:pt>
                <c:pt idx="5">
                  <c:v>Idaho</c:v>
                </c:pt>
                <c:pt idx="6">
                  <c:v>Montana</c:v>
                </c:pt>
                <c:pt idx="7">
                  <c:v>Nevada</c:v>
                </c:pt>
                <c:pt idx="8">
                  <c:v>New Mexico</c:v>
                </c:pt>
                <c:pt idx="9">
                  <c:v>Oregon</c:v>
                </c:pt>
                <c:pt idx="10">
                  <c:v>Utah</c:v>
                </c:pt>
                <c:pt idx="11">
                  <c:v>Washington</c:v>
                </c:pt>
                <c:pt idx="12">
                  <c:v>Wyoming</c:v>
                </c:pt>
                <c:pt idx="13">
                  <c:v>West Region</c:v>
                </c:pt>
                <c:pt idx="14">
                  <c:v>United States</c:v>
                </c:pt>
              </c:strCache>
            </c:strRef>
          </c:cat>
          <c:val>
            <c:numRef>
              <c:f>Sheet1!$B$2:$B$16</c:f>
              <c:numCache>
                <c:formatCode>0.0%</c:formatCode>
                <c:ptCount val="15"/>
                <c:pt idx="0">
                  <c:v>-0.12389649923896499</c:v>
                </c:pt>
                <c:pt idx="1">
                  <c:v>-5.7133082449538145E-2</c:v>
                </c:pt>
                <c:pt idx="2">
                  <c:v>-0.13038527234769406</c:v>
                </c:pt>
                <c:pt idx="3">
                  <c:v>-8.5083390367782147E-2</c:v>
                </c:pt>
                <c:pt idx="4">
                  <c:v>-0.20110024449877759</c:v>
                </c:pt>
                <c:pt idx="5">
                  <c:v>-5.9242644148304525E-2</c:v>
                </c:pt>
                <c:pt idx="6">
                  <c:v>-8.6003721314864584E-2</c:v>
                </c:pt>
                <c:pt idx="7">
                  <c:v>-0.17311220889202542</c:v>
                </c:pt>
                <c:pt idx="8">
                  <c:v>-9.893205022884638E-2</c:v>
                </c:pt>
                <c:pt idx="9">
                  <c:v>-0.11655745317579072</c:v>
                </c:pt>
                <c:pt idx="10">
                  <c:v>-4.8132460531382364E-2</c:v>
                </c:pt>
                <c:pt idx="11">
                  <c:v>-0.11802265110366347</c:v>
                </c:pt>
                <c:pt idx="12">
                  <c:v>-9.2598967297762472E-2</c:v>
                </c:pt>
                <c:pt idx="13">
                  <c:v>-0.115</c:v>
                </c:pt>
                <c:pt idx="14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85476815398072E-2"/>
          <c:y val="1.8285366882066265E-2"/>
          <c:w val="0.93744641294838149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8761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6.3E-2</c:v>
                </c:pt>
                <c:pt idx="1">
                  <c:v>9.4E-2</c:v>
                </c:pt>
                <c:pt idx="2">
                  <c:v>4.8000000000000001E-2</c:v>
                </c:pt>
                <c:pt idx="3">
                  <c:v>0.121</c:v>
                </c:pt>
                <c:pt idx="4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150000000000000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0D0B63-2D37-43F5-AA44-1B1047641BDF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50007A-D301-4928-BB87-C488946E6EFB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Business Risk</a:t>
          </a:r>
        </a:p>
      </dgm:t>
    </dgm:pt>
    <dgm:pt modelId="{93C32193-FEDD-41F6-BCF2-0716A96AE703}" type="parTrans" cxnId="{CE6211E7-02D3-41B4-B779-EB6D3E15FC82}">
      <dgm:prSet/>
      <dgm:spPr/>
      <dgm:t>
        <a:bodyPr/>
        <a:lstStyle/>
        <a:p>
          <a:endParaRPr lang="en-US"/>
        </a:p>
      </dgm:t>
    </dgm:pt>
    <dgm:pt modelId="{6C3209EC-B319-4C1A-9CFE-FB9EC3D31118}" type="sibTrans" cxnId="{CE6211E7-02D3-41B4-B779-EB6D3E15FC82}">
      <dgm:prSet/>
      <dgm:spPr/>
      <dgm:t>
        <a:bodyPr/>
        <a:lstStyle/>
        <a:p>
          <a:endParaRPr lang="en-US"/>
        </a:p>
      </dgm:t>
    </dgm:pt>
    <dgm:pt modelId="{75B19B7D-2889-43BC-BDA0-77F9FE3A5C08}">
      <dgm:prSet phldrT="[Text]" custT="1"/>
      <dgm:spPr>
        <a:solidFill>
          <a:srgbClr val="FF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000" b="1" dirty="0"/>
            <a:t>Global Recession</a:t>
          </a:r>
        </a:p>
      </dgm:t>
    </dgm:pt>
    <dgm:pt modelId="{9A8FA72B-6887-4599-89EA-AB42E2F51E49}" type="parTrans" cxnId="{6320652C-78CB-4BDD-9C8C-095D4FE81B6B}">
      <dgm:prSet/>
      <dgm:spPr/>
      <dgm:t>
        <a:bodyPr/>
        <a:lstStyle/>
        <a:p>
          <a:endParaRPr lang="en-US"/>
        </a:p>
      </dgm:t>
    </dgm:pt>
    <dgm:pt modelId="{184A23FA-5729-41C9-A6D7-DE2B39F92398}" type="sibTrans" cxnId="{6320652C-78CB-4BDD-9C8C-095D4FE81B6B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D5C5923A-64A4-446A-B730-4B7EE4CAC79D}">
      <dgm:prSet phldrT="[Text]" custT="1"/>
      <dgm:spPr>
        <a:solidFill>
          <a:srgbClr val="00B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3200" b="1" dirty="0"/>
            <a:t>Politics</a:t>
          </a:r>
        </a:p>
      </dgm:t>
    </dgm:pt>
    <dgm:pt modelId="{A8CFD0DE-CF49-4A46-9569-DE2D0F5E6625}" type="parTrans" cxnId="{6BF91DAB-0991-4257-91FF-6956FF2FBAB4}">
      <dgm:prSet/>
      <dgm:spPr/>
      <dgm:t>
        <a:bodyPr/>
        <a:lstStyle/>
        <a:p>
          <a:endParaRPr lang="en-US"/>
        </a:p>
      </dgm:t>
    </dgm:pt>
    <dgm:pt modelId="{ECA41785-D2E8-4C7D-B388-8D2F2CA975B4}" type="sibTrans" cxnId="{6BF91DAB-0991-4257-91FF-6956FF2FBAB4}">
      <dgm:prSet/>
      <dgm:spPr/>
      <dgm:t>
        <a:bodyPr/>
        <a:lstStyle/>
        <a:p>
          <a:endParaRPr lang="en-US"/>
        </a:p>
      </dgm:t>
    </dgm:pt>
    <dgm:pt modelId="{6F6DA987-D1CB-4475-91E4-4818C25F267D}">
      <dgm:prSet phldrT="[Text]"/>
      <dgm:spPr>
        <a:solidFill>
          <a:schemeClr val="accent1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Polarization and Equity</a:t>
          </a:r>
        </a:p>
      </dgm:t>
    </dgm:pt>
    <dgm:pt modelId="{FC98C130-7A26-4CD9-8807-7E5B1A9F68BB}" type="parTrans" cxnId="{7E5448DB-B501-4617-8211-F470311A5C19}">
      <dgm:prSet/>
      <dgm:spPr/>
      <dgm:t>
        <a:bodyPr/>
        <a:lstStyle/>
        <a:p>
          <a:endParaRPr lang="en-US"/>
        </a:p>
      </dgm:t>
    </dgm:pt>
    <dgm:pt modelId="{77094CB7-A5A9-489A-A28C-F49B5964DAF2}" type="sibTrans" cxnId="{7E5448DB-B501-4617-8211-F470311A5C19}">
      <dgm:prSet/>
      <dgm:spPr/>
      <dgm:t>
        <a:bodyPr/>
        <a:lstStyle/>
        <a:p>
          <a:endParaRPr lang="en-US"/>
        </a:p>
      </dgm:t>
    </dgm:pt>
    <dgm:pt modelId="{C2A0A943-5C29-4ABD-8017-BCB9F2349BEE}">
      <dgm:prSet phldrT="[Text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000" b="1" dirty="0"/>
            <a:t>Global Pandemic</a:t>
          </a:r>
        </a:p>
      </dgm:t>
    </dgm:pt>
    <dgm:pt modelId="{B1F0AD98-A8B2-4EB8-9C20-BADFCA341000}" type="parTrans" cxnId="{C9465298-8458-4C16-9290-D89C0663E9EF}">
      <dgm:prSet/>
      <dgm:spPr/>
      <dgm:t>
        <a:bodyPr/>
        <a:lstStyle/>
        <a:p>
          <a:endParaRPr lang="en-US"/>
        </a:p>
      </dgm:t>
    </dgm:pt>
    <dgm:pt modelId="{9D9114A7-8AB8-4435-A1E3-E344A8BA79EA}" type="sibTrans" cxnId="{C9465298-8458-4C16-9290-D89C0663E9EF}">
      <dgm:prSet/>
      <dgm:spPr/>
      <dgm:t>
        <a:bodyPr/>
        <a:lstStyle/>
        <a:p>
          <a:endParaRPr lang="en-US"/>
        </a:p>
      </dgm:t>
    </dgm:pt>
    <dgm:pt modelId="{9B5FE9A1-B487-4317-A2B5-A9519EBA2786}" type="pres">
      <dgm:prSet presAssocID="{1C0D0B63-2D37-43F5-AA44-1B1047641BD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4AFCB4-6DAE-4AA2-A46B-1A626C74C601}" type="pres">
      <dgm:prSet presAssocID="{5650007A-D301-4928-BB87-C488946E6EFB}" presName="centerShape" presStyleLbl="node0" presStyleIdx="0" presStyleCnt="1"/>
      <dgm:spPr/>
    </dgm:pt>
    <dgm:pt modelId="{35A15EAD-BDB7-4516-B56F-03527211941F}" type="pres">
      <dgm:prSet presAssocID="{75B19B7D-2889-43BC-BDA0-77F9FE3A5C08}" presName="node" presStyleLbl="node1" presStyleIdx="0" presStyleCnt="4">
        <dgm:presLayoutVars>
          <dgm:bulletEnabled val="1"/>
        </dgm:presLayoutVars>
      </dgm:prSet>
      <dgm:spPr/>
    </dgm:pt>
    <dgm:pt modelId="{17D8D3D2-4A72-462D-99DE-E330B310F229}" type="pres">
      <dgm:prSet presAssocID="{75B19B7D-2889-43BC-BDA0-77F9FE3A5C08}" presName="dummy" presStyleCnt="0"/>
      <dgm:spPr/>
    </dgm:pt>
    <dgm:pt modelId="{9D728136-DD03-4F1E-9BFD-BB575C431681}" type="pres">
      <dgm:prSet presAssocID="{184A23FA-5729-41C9-A6D7-DE2B39F92398}" presName="sibTrans" presStyleLbl="sibTrans2D1" presStyleIdx="0" presStyleCnt="4"/>
      <dgm:spPr/>
    </dgm:pt>
    <dgm:pt modelId="{127720A5-E4CA-4ACA-ABC4-95BFA337BCFD}" type="pres">
      <dgm:prSet presAssocID="{D5C5923A-64A4-446A-B730-4B7EE4CAC79D}" presName="node" presStyleLbl="node1" presStyleIdx="1" presStyleCnt="4" custScaleX="120052">
        <dgm:presLayoutVars>
          <dgm:bulletEnabled val="1"/>
        </dgm:presLayoutVars>
      </dgm:prSet>
      <dgm:spPr/>
    </dgm:pt>
    <dgm:pt modelId="{A0FD8D2D-9BAA-45A0-A39F-8E46F655CA87}" type="pres">
      <dgm:prSet presAssocID="{D5C5923A-64A4-446A-B730-4B7EE4CAC79D}" presName="dummy" presStyleCnt="0"/>
      <dgm:spPr/>
    </dgm:pt>
    <dgm:pt modelId="{D32BA580-0A8F-43FD-AFDF-E9029BA815C3}" type="pres">
      <dgm:prSet presAssocID="{ECA41785-D2E8-4C7D-B388-8D2F2CA975B4}" presName="sibTrans" presStyleLbl="sibTrans2D1" presStyleIdx="1" presStyleCnt="4"/>
      <dgm:spPr/>
    </dgm:pt>
    <dgm:pt modelId="{E7516623-10FD-4F16-AD6D-D95B7564222B}" type="pres">
      <dgm:prSet presAssocID="{6F6DA987-D1CB-4475-91E4-4818C25F267D}" presName="node" presStyleLbl="node1" presStyleIdx="2" presStyleCnt="4">
        <dgm:presLayoutVars>
          <dgm:bulletEnabled val="1"/>
        </dgm:presLayoutVars>
      </dgm:prSet>
      <dgm:spPr/>
    </dgm:pt>
    <dgm:pt modelId="{51B8164C-87CB-4D33-8C08-45D10A56BDE9}" type="pres">
      <dgm:prSet presAssocID="{6F6DA987-D1CB-4475-91E4-4818C25F267D}" presName="dummy" presStyleCnt="0"/>
      <dgm:spPr/>
    </dgm:pt>
    <dgm:pt modelId="{8CA6A8D1-2123-432F-B645-5414E52FE862}" type="pres">
      <dgm:prSet presAssocID="{77094CB7-A5A9-489A-A28C-F49B5964DAF2}" presName="sibTrans" presStyleLbl="sibTrans2D1" presStyleIdx="2" presStyleCnt="4"/>
      <dgm:spPr/>
    </dgm:pt>
    <dgm:pt modelId="{1F74400F-7442-4DA9-8E18-06D45671BD68}" type="pres">
      <dgm:prSet presAssocID="{C2A0A943-5C29-4ABD-8017-BCB9F2349BEE}" presName="node" presStyleLbl="node1" presStyleIdx="3" presStyleCnt="4" custScaleX="111282">
        <dgm:presLayoutVars>
          <dgm:bulletEnabled val="1"/>
        </dgm:presLayoutVars>
      </dgm:prSet>
      <dgm:spPr/>
    </dgm:pt>
    <dgm:pt modelId="{F54EF6C0-88DC-4D4C-9A4C-3159207C76DC}" type="pres">
      <dgm:prSet presAssocID="{C2A0A943-5C29-4ABD-8017-BCB9F2349BEE}" presName="dummy" presStyleCnt="0"/>
      <dgm:spPr/>
    </dgm:pt>
    <dgm:pt modelId="{2E61F0D6-1176-41B4-9F42-A4EDC968203B}" type="pres">
      <dgm:prSet presAssocID="{9D9114A7-8AB8-4435-A1E3-E344A8BA79EA}" presName="sibTrans" presStyleLbl="sibTrans2D1" presStyleIdx="3" presStyleCnt="4"/>
      <dgm:spPr/>
    </dgm:pt>
  </dgm:ptLst>
  <dgm:cxnLst>
    <dgm:cxn modelId="{5965F30D-BAF4-469A-960D-50803B7B3ED5}" type="presOf" srcId="{9D9114A7-8AB8-4435-A1E3-E344A8BA79EA}" destId="{2E61F0D6-1176-41B4-9F42-A4EDC968203B}" srcOrd="0" destOrd="0" presId="urn:microsoft.com/office/officeart/2005/8/layout/radial6"/>
    <dgm:cxn modelId="{6320652C-78CB-4BDD-9C8C-095D4FE81B6B}" srcId="{5650007A-D301-4928-BB87-C488946E6EFB}" destId="{75B19B7D-2889-43BC-BDA0-77F9FE3A5C08}" srcOrd="0" destOrd="0" parTransId="{9A8FA72B-6887-4599-89EA-AB42E2F51E49}" sibTransId="{184A23FA-5729-41C9-A6D7-DE2B39F92398}"/>
    <dgm:cxn modelId="{0DB06C2E-CCEA-4658-B84D-6CFB129DA0EE}" type="presOf" srcId="{D5C5923A-64A4-446A-B730-4B7EE4CAC79D}" destId="{127720A5-E4CA-4ACA-ABC4-95BFA337BCFD}" srcOrd="0" destOrd="0" presId="urn:microsoft.com/office/officeart/2005/8/layout/radial6"/>
    <dgm:cxn modelId="{1FE3AA32-A39A-454C-A311-CFDF849318EC}" type="presOf" srcId="{1C0D0B63-2D37-43F5-AA44-1B1047641BDF}" destId="{9B5FE9A1-B487-4317-A2B5-A9519EBA2786}" srcOrd="0" destOrd="0" presId="urn:microsoft.com/office/officeart/2005/8/layout/radial6"/>
    <dgm:cxn modelId="{1CD29339-C073-40B8-86D2-E7D31AFCB548}" type="presOf" srcId="{5650007A-D301-4928-BB87-C488946E6EFB}" destId="{AC4AFCB4-6DAE-4AA2-A46B-1A626C74C601}" srcOrd="0" destOrd="0" presId="urn:microsoft.com/office/officeart/2005/8/layout/radial6"/>
    <dgm:cxn modelId="{E2AB1C68-D6BD-4807-A15D-789647BDAD75}" type="presOf" srcId="{75B19B7D-2889-43BC-BDA0-77F9FE3A5C08}" destId="{35A15EAD-BDB7-4516-B56F-03527211941F}" srcOrd="0" destOrd="0" presId="urn:microsoft.com/office/officeart/2005/8/layout/radial6"/>
    <dgm:cxn modelId="{E5AB1A69-D6F3-47DA-AC41-FB70C97AB6CE}" type="presOf" srcId="{77094CB7-A5A9-489A-A28C-F49B5964DAF2}" destId="{8CA6A8D1-2123-432F-B645-5414E52FE862}" srcOrd="0" destOrd="0" presId="urn:microsoft.com/office/officeart/2005/8/layout/radial6"/>
    <dgm:cxn modelId="{4BF8ED49-AEF1-41AF-AB45-3618F98438A2}" type="presOf" srcId="{184A23FA-5729-41C9-A6D7-DE2B39F92398}" destId="{9D728136-DD03-4F1E-9BFD-BB575C431681}" srcOrd="0" destOrd="0" presId="urn:microsoft.com/office/officeart/2005/8/layout/radial6"/>
    <dgm:cxn modelId="{C9465298-8458-4C16-9290-D89C0663E9EF}" srcId="{5650007A-D301-4928-BB87-C488946E6EFB}" destId="{C2A0A943-5C29-4ABD-8017-BCB9F2349BEE}" srcOrd="3" destOrd="0" parTransId="{B1F0AD98-A8B2-4EB8-9C20-BADFCA341000}" sibTransId="{9D9114A7-8AB8-4435-A1E3-E344A8BA79EA}"/>
    <dgm:cxn modelId="{E5B1D6A9-9E6F-490C-9245-C403F73B9006}" type="presOf" srcId="{C2A0A943-5C29-4ABD-8017-BCB9F2349BEE}" destId="{1F74400F-7442-4DA9-8E18-06D45671BD68}" srcOrd="0" destOrd="0" presId="urn:microsoft.com/office/officeart/2005/8/layout/radial6"/>
    <dgm:cxn modelId="{6BF91DAB-0991-4257-91FF-6956FF2FBAB4}" srcId="{5650007A-D301-4928-BB87-C488946E6EFB}" destId="{D5C5923A-64A4-446A-B730-4B7EE4CAC79D}" srcOrd="1" destOrd="0" parTransId="{A8CFD0DE-CF49-4A46-9569-DE2D0F5E6625}" sibTransId="{ECA41785-D2E8-4C7D-B388-8D2F2CA975B4}"/>
    <dgm:cxn modelId="{28625BCC-1645-4E3C-9C24-8C10684857B6}" type="presOf" srcId="{6F6DA987-D1CB-4475-91E4-4818C25F267D}" destId="{E7516623-10FD-4F16-AD6D-D95B7564222B}" srcOrd="0" destOrd="0" presId="urn:microsoft.com/office/officeart/2005/8/layout/radial6"/>
    <dgm:cxn modelId="{7E5448DB-B501-4617-8211-F470311A5C19}" srcId="{5650007A-D301-4928-BB87-C488946E6EFB}" destId="{6F6DA987-D1CB-4475-91E4-4818C25F267D}" srcOrd="2" destOrd="0" parTransId="{FC98C130-7A26-4CD9-8807-7E5B1A9F68BB}" sibTransId="{77094CB7-A5A9-489A-A28C-F49B5964DAF2}"/>
    <dgm:cxn modelId="{CE6211E7-02D3-41B4-B779-EB6D3E15FC82}" srcId="{1C0D0B63-2D37-43F5-AA44-1B1047641BDF}" destId="{5650007A-D301-4928-BB87-C488946E6EFB}" srcOrd="0" destOrd="0" parTransId="{93C32193-FEDD-41F6-BCF2-0716A96AE703}" sibTransId="{6C3209EC-B319-4C1A-9CFE-FB9EC3D31118}"/>
    <dgm:cxn modelId="{BC8C1FED-07F6-48AD-91F8-145DE3B41080}" type="presOf" srcId="{ECA41785-D2E8-4C7D-B388-8D2F2CA975B4}" destId="{D32BA580-0A8F-43FD-AFDF-E9029BA815C3}" srcOrd="0" destOrd="0" presId="urn:microsoft.com/office/officeart/2005/8/layout/radial6"/>
    <dgm:cxn modelId="{20BB6273-15C5-41CB-A7E4-F27F41634C81}" type="presParOf" srcId="{9B5FE9A1-B487-4317-A2B5-A9519EBA2786}" destId="{AC4AFCB4-6DAE-4AA2-A46B-1A626C74C601}" srcOrd="0" destOrd="0" presId="urn:microsoft.com/office/officeart/2005/8/layout/radial6"/>
    <dgm:cxn modelId="{B57E1A5F-3473-4810-8179-3DA5FEE3E1CA}" type="presParOf" srcId="{9B5FE9A1-B487-4317-A2B5-A9519EBA2786}" destId="{35A15EAD-BDB7-4516-B56F-03527211941F}" srcOrd="1" destOrd="0" presId="urn:microsoft.com/office/officeart/2005/8/layout/radial6"/>
    <dgm:cxn modelId="{299BF619-E108-4102-96E5-52F357CE53E8}" type="presParOf" srcId="{9B5FE9A1-B487-4317-A2B5-A9519EBA2786}" destId="{17D8D3D2-4A72-462D-99DE-E330B310F229}" srcOrd="2" destOrd="0" presId="urn:microsoft.com/office/officeart/2005/8/layout/radial6"/>
    <dgm:cxn modelId="{ADCACB84-F581-4246-8EF6-E1B259908C11}" type="presParOf" srcId="{9B5FE9A1-B487-4317-A2B5-A9519EBA2786}" destId="{9D728136-DD03-4F1E-9BFD-BB575C431681}" srcOrd="3" destOrd="0" presId="urn:microsoft.com/office/officeart/2005/8/layout/radial6"/>
    <dgm:cxn modelId="{D9D4C16A-BBF6-4F80-A343-8A770CDD6A57}" type="presParOf" srcId="{9B5FE9A1-B487-4317-A2B5-A9519EBA2786}" destId="{127720A5-E4CA-4ACA-ABC4-95BFA337BCFD}" srcOrd="4" destOrd="0" presId="urn:microsoft.com/office/officeart/2005/8/layout/radial6"/>
    <dgm:cxn modelId="{6390EA24-A0B7-47CC-9C43-EC08FF150A99}" type="presParOf" srcId="{9B5FE9A1-B487-4317-A2B5-A9519EBA2786}" destId="{A0FD8D2D-9BAA-45A0-A39F-8E46F655CA87}" srcOrd="5" destOrd="0" presId="urn:microsoft.com/office/officeart/2005/8/layout/radial6"/>
    <dgm:cxn modelId="{19C78000-11E2-4637-A7F0-D8B016558E6E}" type="presParOf" srcId="{9B5FE9A1-B487-4317-A2B5-A9519EBA2786}" destId="{D32BA580-0A8F-43FD-AFDF-E9029BA815C3}" srcOrd="6" destOrd="0" presId="urn:microsoft.com/office/officeart/2005/8/layout/radial6"/>
    <dgm:cxn modelId="{56E98F45-B9A1-47A4-ACB2-D91022AE339F}" type="presParOf" srcId="{9B5FE9A1-B487-4317-A2B5-A9519EBA2786}" destId="{E7516623-10FD-4F16-AD6D-D95B7564222B}" srcOrd="7" destOrd="0" presId="urn:microsoft.com/office/officeart/2005/8/layout/radial6"/>
    <dgm:cxn modelId="{2A101826-CCCE-40C1-886C-B745CC333FCB}" type="presParOf" srcId="{9B5FE9A1-B487-4317-A2B5-A9519EBA2786}" destId="{51B8164C-87CB-4D33-8C08-45D10A56BDE9}" srcOrd="8" destOrd="0" presId="urn:microsoft.com/office/officeart/2005/8/layout/radial6"/>
    <dgm:cxn modelId="{A6C81ED7-8F3B-4E0E-8819-1EB55B18BEE7}" type="presParOf" srcId="{9B5FE9A1-B487-4317-A2B5-A9519EBA2786}" destId="{8CA6A8D1-2123-432F-B645-5414E52FE862}" srcOrd="9" destOrd="0" presId="urn:microsoft.com/office/officeart/2005/8/layout/radial6"/>
    <dgm:cxn modelId="{F52D01EE-582F-4B47-8AE5-8CEC4C5B924E}" type="presParOf" srcId="{9B5FE9A1-B487-4317-A2B5-A9519EBA2786}" destId="{1F74400F-7442-4DA9-8E18-06D45671BD68}" srcOrd="10" destOrd="0" presId="urn:microsoft.com/office/officeart/2005/8/layout/radial6"/>
    <dgm:cxn modelId="{F5281291-E7FA-4BBD-B84D-28CFF2AA6F09}" type="presParOf" srcId="{9B5FE9A1-B487-4317-A2B5-A9519EBA2786}" destId="{F54EF6C0-88DC-4D4C-9A4C-3159207C76DC}" srcOrd="11" destOrd="0" presId="urn:microsoft.com/office/officeart/2005/8/layout/radial6"/>
    <dgm:cxn modelId="{4E97A96B-AAE2-40F7-8085-2444F4DA0A6B}" type="presParOf" srcId="{9B5FE9A1-B487-4317-A2B5-A9519EBA2786}" destId="{2E61F0D6-1176-41B4-9F42-A4EDC968203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1F0D6-1176-41B4-9F42-A4EDC968203B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6A8D1-2123-432F-B645-5414E52FE862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BA580-0A8F-43FD-AFDF-E9029BA815C3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28136-DD03-4F1E-9BFD-BB575C431681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AFCB4-6DAE-4AA2-A46B-1A626C74C601}">
      <dsp:nvSpPr>
        <dsp:cNvPr id="0" name=""/>
        <dsp:cNvSpPr/>
      </dsp:nvSpPr>
      <dsp:spPr>
        <a:xfrm>
          <a:off x="3725469" y="2007119"/>
          <a:ext cx="2202401" cy="22024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Business Risk</a:t>
          </a:r>
        </a:p>
      </dsp:txBody>
      <dsp:txXfrm>
        <a:off x="4048003" y="2329653"/>
        <a:ext cx="1557333" cy="1557333"/>
      </dsp:txXfrm>
    </dsp:sp>
    <dsp:sp modelId="{35A15EAD-BDB7-4516-B56F-03527211941F}">
      <dsp:nvSpPr>
        <dsp:cNvPr id="0" name=""/>
        <dsp:cNvSpPr/>
      </dsp:nvSpPr>
      <dsp:spPr>
        <a:xfrm>
          <a:off x="4055830" y="613"/>
          <a:ext cx="1541680" cy="1541680"/>
        </a:xfrm>
        <a:prstGeom prst="ellipse">
          <a:avLst/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Global Recession</a:t>
          </a:r>
        </a:p>
      </dsp:txBody>
      <dsp:txXfrm>
        <a:off x="4281604" y="226387"/>
        <a:ext cx="1090132" cy="1090132"/>
      </dsp:txXfrm>
    </dsp:sp>
    <dsp:sp modelId="{127720A5-E4CA-4ACA-ABC4-95BFA337BCFD}">
      <dsp:nvSpPr>
        <dsp:cNvPr id="0" name=""/>
        <dsp:cNvSpPr/>
      </dsp:nvSpPr>
      <dsp:spPr>
        <a:xfrm>
          <a:off x="6238127" y="2337480"/>
          <a:ext cx="1850818" cy="154168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Politics</a:t>
          </a:r>
        </a:p>
      </dsp:txBody>
      <dsp:txXfrm>
        <a:off x="6509173" y="2563254"/>
        <a:ext cx="1308726" cy="1090132"/>
      </dsp:txXfrm>
    </dsp:sp>
    <dsp:sp modelId="{E7516623-10FD-4F16-AD6D-D95B7564222B}">
      <dsp:nvSpPr>
        <dsp:cNvPr id="0" name=""/>
        <dsp:cNvSpPr/>
      </dsp:nvSpPr>
      <dsp:spPr>
        <a:xfrm>
          <a:off x="4055830" y="4674346"/>
          <a:ext cx="1541680" cy="1541680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Polarization and Equity</a:t>
          </a:r>
        </a:p>
      </dsp:txBody>
      <dsp:txXfrm>
        <a:off x="4281604" y="4900120"/>
        <a:ext cx="1090132" cy="1090132"/>
      </dsp:txXfrm>
    </dsp:sp>
    <dsp:sp modelId="{1F74400F-7442-4DA9-8E18-06D45671BD68}">
      <dsp:nvSpPr>
        <dsp:cNvPr id="0" name=""/>
        <dsp:cNvSpPr/>
      </dsp:nvSpPr>
      <dsp:spPr>
        <a:xfrm>
          <a:off x="1631997" y="2337480"/>
          <a:ext cx="1715613" cy="1541680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Global Pandemic</a:t>
          </a:r>
        </a:p>
      </dsp:txBody>
      <dsp:txXfrm>
        <a:off x="1883243" y="2563254"/>
        <a:ext cx="1213121" cy="1090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0.07419</cdr:x>
      <cdr:y>0.49088</cdr:y>
    </cdr:from>
    <cdr:to>
      <cdr:x>0.9258</cdr:x>
      <cdr:y>0.68262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934CD15D-3EEC-429C-BA63-880206B6ED14}"/>
            </a:ext>
          </a:extLst>
        </cdr:cNvPr>
        <cdr:cNvSpPr txBox="1"/>
      </cdr:nvSpPr>
      <cdr:spPr>
        <a:xfrm xmlns:a="http://schemas.openxmlformats.org/drawingml/2006/main">
          <a:off x="676270" y="2697439"/>
          <a:ext cx="7762235" cy="105362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8100">
          <a:solidFill>
            <a:schemeClr val="tx2">
              <a:lumMod val="5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After 113 Straight Months of Employment Growth-Since September 2010, the Longest Continuous Private Job Growth in Our History </a:t>
          </a:r>
        </a:p>
        <a:p xmlns:a="http://schemas.openxmlformats.org/drawingml/2006/main">
          <a:pPr algn="ctr"/>
          <a:r>
            <a:rPr lang="en-US" sz="2000" b="1" dirty="0"/>
            <a:t>Then Coronavirus and A Historic Crash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0.07419</cdr:x>
      <cdr:y>0.49088</cdr:y>
    </cdr:from>
    <cdr:to>
      <cdr:x>0.9258</cdr:x>
      <cdr:y>0.68262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934CD15D-3EEC-429C-BA63-880206B6ED14}"/>
            </a:ext>
          </a:extLst>
        </cdr:cNvPr>
        <cdr:cNvSpPr txBox="1"/>
      </cdr:nvSpPr>
      <cdr:spPr>
        <a:xfrm xmlns:a="http://schemas.openxmlformats.org/drawingml/2006/main">
          <a:off x="676270" y="2697439"/>
          <a:ext cx="7762235" cy="105362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8100">
          <a:solidFill>
            <a:schemeClr val="tx2">
              <a:lumMod val="5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After 113 Straight Months of Employment Growth-Since September 2010, the Longest Continuous Private Job Growth in Our History </a:t>
          </a:r>
        </a:p>
        <a:p xmlns:a="http://schemas.openxmlformats.org/drawingml/2006/main">
          <a:pPr algn="ctr"/>
          <a:r>
            <a:rPr lang="en-US" sz="2000" b="1" dirty="0"/>
            <a:t>Then Coronavirus and an Historic Crash and then 11.6% rebound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0.00106</cdr:x>
      <cdr:y>0</cdr:y>
    </cdr:from>
    <cdr:to>
      <cdr:x>0.34696</cdr:x>
      <cdr:y>0.0636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25" y="-494096"/>
          <a:ext cx="3110192" cy="367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/>
            <a:t>May 2019- May 2020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0.2847</cdr:x>
      <cdr:y>0.21795</cdr:y>
    </cdr:from>
    <cdr:to>
      <cdr:x>0.6306</cdr:x>
      <cdr:y>0.28155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59912" y="1226625"/>
          <a:ext cx="3110195" cy="3579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/>
            <a:t>May 2019- May 2020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0.10281</cdr:x>
      <cdr:y>0.65979</cdr:y>
    </cdr:from>
    <cdr:to>
      <cdr:x>0.4461</cdr:x>
      <cdr:y>0.77673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52F7F31-EBE1-4CC3-AABF-AD5FEF56397D}"/>
            </a:ext>
          </a:extLst>
        </cdr:cNvPr>
        <cdr:cNvSpPr txBox="1"/>
      </cdr:nvSpPr>
      <cdr:spPr>
        <a:xfrm xmlns:a="http://schemas.openxmlformats.org/drawingml/2006/main">
          <a:off x="939081" y="3453253"/>
          <a:ext cx="3135774" cy="61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/>
            <a:t>U.S. loss 11.7%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0.0495</cdr:x>
      <cdr:y>0.27848</cdr:y>
    </cdr:from>
    <cdr:to>
      <cdr:x>0.98642</cdr:x>
      <cdr:y>0.27848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A436EF04-1FE1-46B2-A5ED-4D05DB337E37}"/>
            </a:ext>
          </a:extLst>
        </cdr:cNvPr>
        <cdr:cNvCxnSpPr/>
      </cdr:nvCxnSpPr>
      <cdr:spPr>
        <a:xfrm xmlns:a="http://schemas.openxmlformats.org/drawingml/2006/main">
          <a:off x="452629" y="1394526"/>
          <a:ext cx="8567193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0.33816</cdr:x>
      <cdr:y>0.01593</cdr:y>
    </cdr:from>
    <cdr:to>
      <cdr:x>0.68145</cdr:x>
      <cdr:y>0.13287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52F7F31-EBE1-4CC3-AABF-AD5FEF56397D}"/>
            </a:ext>
          </a:extLst>
        </cdr:cNvPr>
        <cdr:cNvSpPr txBox="1"/>
      </cdr:nvSpPr>
      <cdr:spPr>
        <a:xfrm xmlns:a="http://schemas.openxmlformats.org/drawingml/2006/main">
          <a:off x="3088952" y="83398"/>
          <a:ext cx="3135774" cy="612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/>
            <a:t>U.S. $102.52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332C8-571F-42D6-8C31-9CE6317306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64416-6D5B-4753-9B10-877772E5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25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70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3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557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8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612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</a:defRPr>
            </a:lvl1pPr>
            <a:lvl2pPr marL="751293" indent="-288958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5836" indent="-231167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8169" indent="-231167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80504" indent="-231167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42838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05172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67507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29841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10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9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57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01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19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8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20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3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88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57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2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22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56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10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704850"/>
            <a:ext cx="4692650" cy="35194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043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7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6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529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57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20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478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544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27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193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11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2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5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5</a:t>
            </a:fld>
            <a:endParaRPr lang="en-US" sz="1200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653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3128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8449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622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53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52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8362" indent="-291677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6710" indent="-233342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3393" indent="-233342">
              <a:defRPr sz="2400">
                <a:solidFill>
                  <a:schemeClr val="tx1"/>
                </a:solidFill>
                <a:latin typeface="Arial" charset="0"/>
              </a:defRPr>
            </a:lvl4pPr>
            <a:lvl5pPr marL="2100079" indent="-233342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6762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3445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500130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6813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9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47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0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9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4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6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7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1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8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1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8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6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di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pr.org/" TargetMode="Externa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pr.org/" TargetMode="External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s://www.google.com/imgres?imgurl=https%3A%2F%2Fcdn-blog.cpcstrategy.com%2Fwp-content%2Fuploads%2F2016%2F06%2FAmazon-Shopping-App-Logo-Android.png&amp;imgrefurl=https%3A%2F%2Fwww.cpcstrategy.com%2Fblog%2F2016%2F06%2Famazon-mobile-app-best-for-your-products%2F&amp;docid=kThvNtFC4A7OQM&amp;tbnid=JegEDp90ID-frM%3A&amp;vet=10ahUKEwiSnfSLv-TjAhVPvFkKHW_HDw0QMwh_KAwwDA..i&amp;w=300&amp;h=300&amp;bih=607&amp;biw=1280&amp;q=Amazon%20images&amp;ved=0ahUKEwiSnfSLv-TjAhVPvFkKHW_HDw0QMwh_KAwwDA&amp;iact=mrc&amp;uact=8" TargetMode="External"/><Relationship Id="rId7" Type="http://schemas.openxmlformats.org/officeDocument/2006/relationships/chart" Target="../charts/chart2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google.com/url?sa=i&amp;rct=j&amp;q=&amp;esrc=s&amp;source=images&amp;cd=&amp;ved=2ahUKEwiwkbaOwOTjAhUKUt8KHeD6BFsQjRx6BAgBEAU&amp;url=https%3A%2F%2Fwww.facebook.com%2Fgrubhub%2Fphotos%2F&amp;psig=AOvVaw0S6R_Ir_JQSVUuzUGKMn_8&amp;ust=1564846094257911" TargetMode="External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chart" Target="../charts/char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i.ytimg.com%2Fvi%2F2R6KVnyhAgA%2Fmaxresdefault.jpg&amp;imgrefurl=https%3A%2F%2Fwww.youtube.com%2Fwatch%3Fv%3D2R6KVnyhAgA&amp;docid=ityLuGVmUAk1CM&amp;tbnid=fLsv3N7I8eF9TM%3A&amp;vet=10ahUKEwi7h_fVvcnlAhWNMd8KHRQ_B_UQMwhdKBMwEw..i&amp;w=1280&amp;h=720&amp;bih=607&amp;biw=1280&amp;q=china%20south%20china%20sea%20expansion%20images&amp;ved=0ahUKEwi7h_fVvcnlAhWNMd8KHRQ_B_UQMwhdKBMwEw&amp;iact=mrc&amp;uact=8" TargetMode="External"/><Relationship Id="rId3" Type="http://schemas.openxmlformats.org/officeDocument/2006/relationships/image" Target="../media/image36.jpg"/><Relationship Id="rId7" Type="http://schemas.openxmlformats.org/officeDocument/2006/relationships/image" Target="../media/image39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imgres?imgurl=https%3A%2F%2Fbuildingcue.it%2Fwp-content%2Fuploads%2F2016%2F02%2F1409x928xAerial-rendering-of-the-Pacific-access.jpg.pagespeed.ic_.PzLMAN-Hfl1.jpg&amp;imgrefurl=https%3A%2F%2Fbuildingcue.it%2Fen%2Fpanama-canal-expansion%2F8822%2F&amp;docid=BhGGZ3qHP7vESM&amp;tbnid=LYy49DK1Qj7k8M%3A&amp;vet=10ahUKEwizv8e5vcnlAhWPl-AKHV12CzoQMwhpKAYwBg..i&amp;w=1409&amp;h=928&amp;bih=607&amp;biw=1280&amp;q=panama%20canal%20expansion%20images&amp;ved=0ahUKEwizv8e5vcnlAhWPl-AKHV12CzoQMwhpKAYwBg&amp;iact=mrc&amp;uact=8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jpg"/><Relationship Id="rId10" Type="http://schemas.openxmlformats.org/officeDocument/2006/relationships/image" Target="../media/image3.jpg"/><Relationship Id="rId4" Type="http://schemas.openxmlformats.org/officeDocument/2006/relationships/image" Target="../media/image37.jpg"/><Relationship Id="rId9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9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g"/><Relationship Id="rId9" Type="http://schemas.microsoft.com/office/2007/relationships/diagramDrawing" Target="../diagrams/drawing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5" name="Picture 4" descr="A picture containing object, telescope&#10;&#10;Description automatically generated">
            <a:extLst>
              <a:ext uri="{FF2B5EF4-FFF2-40B4-BE49-F238E27FC236}">
                <a16:creationId xmlns:a16="http://schemas.microsoft.com/office/drawing/2014/main" id="{668D88E8-1616-4963-A828-7A475BD6F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19167"/>
            <a:ext cx="8207827" cy="6566262"/>
          </a:xfrm>
          <a:prstGeom prst="rect">
            <a:avLst/>
          </a:prstGeom>
        </p:spPr>
      </p:pic>
      <p:pic>
        <p:nvPicPr>
          <p:cNvPr id="8" name="Picture 7" descr="A picture containing toiletry&#10;&#10;Description automatically generated">
            <a:extLst>
              <a:ext uri="{FF2B5EF4-FFF2-40B4-BE49-F238E27FC236}">
                <a16:creationId xmlns:a16="http://schemas.microsoft.com/office/drawing/2014/main" id="{D826251B-06C5-4314-98AF-573E7FF5C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1" y="2114284"/>
            <a:ext cx="2764263" cy="2764263"/>
          </a:xfrm>
          <a:prstGeom prst="rect">
            <a:avLst/>
          </a:prstGeom>
        </p:spPr>
      </p:pic>
      <p:pic>
        <p:nvPicPr>
          <p:cNvPr id="13" name="Picture 12" descr="A picture containing toiletry&#10;&#10;Description automatically generated">
            <a:extLst>
              <a:ext uri="{FF2B5EF4-FFF2-40B4-BE49-F238E27FC236}">
                <a16:creationId xmlns:a16="http://schemas.microsoft.com/office/drawing/2014/main" id="{87EE1C53-571F-409A-9FB3-618A536DF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69" y="2124833"/>
            <a:ext cx="3024497" cy="3024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25CE03-6AF1-418F-AC6C-75EBB7188E22}"/>
              </a:ext>
            </a:extLst>
          </p:cNvPr>
          <p:cNvSpPr txBox="1"/>
          <p:nvPr/>
        </p:nvSpPr>
        <p:spPr>
          <a:xfrm>
            <a:off x="1740082" y="3548184"/>
            <a:ext cx="1528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78D1C9-76BE-4FC6-BF3C-376B1A41CE37}"/>
              </a:ext>
            </a:extLst>
          </p:cNvPr>
          <p:cNvSpPr txBox="1"/>
          <p:nvPr/>
        </p:nvSpPr>
        <p:spPr>
          <a:xfrm>
            <a:off x="5988046" y="3637082"/>
            <a:ext cx="1528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2021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27E036-6F74-4988-8CD9-FA15D41B9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6067"/>
            <a:ext cx="3946071" cy="823905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D9528A9-EBE9-4B37-9A2B-B89A2C1ED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86" y="6016840"/>
            <a:ext cx="3608613" cy="8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West Region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>
            <a:cxnSpLocks/>
          </p:cNvCxnSpPr>
          <p:nvPr/>
        </p:nvCxnSpPr>
        <p:spPr>
          <a:xfrm>
            <a:off x="711200" y="3185704"/>
            <a:ext cx="8356601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7DD05E-9561-4224-AD38-04DF5AF23E18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4010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" y="-1"/>
            <a:ext cx="9144000" cy="1079971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Average Annual Jobs 2014-2019 for 4 U.S. Regions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315121"/>
              </p:ext>
            </p:extLst>
          </p:nvPr>
        </p:nvGraphicFramePr>
        <p:xfrm>
          <a:off x="0" y="1117600"/>
          <a:ext cx="9144000" cy="509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77B21DA-DA5B-47CF-A81D-99FA6BB6CD8F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4582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0" y="1077218"/>
          <a:ext cx="9134475" cy="5160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Percentage Change in Jobs </a:t>
            </a:r>
            <a:r>
              <a:rPr lang="en-US" sz="3200" dirty="0">
                <a:solidFill>
                  <a:srgbClr val="FFFF00"/>
                </a:solidFill>
              </a:rPr>
              <a:t>2014 –2019 </a:t>
            </a:r>
            <a:r>
              <a:rPr lang="en-US" sz="3200" dirty="0">
                <a:solidFill>
                  <a:schemeClr val="bg1"/>
                </a:solidFill>
              </a:rPr>
              <a:t>for the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West Region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" y="6463647"/>
            <a:ext cx="1645444" cy="3435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C41946-5D08-4A8D-B416-D88D16BED15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4AA7D-1B42-4A87-9C51-B2F985B00F1F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7021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330471"/>
            <a:ext cx="2581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Source: US Bureau of Labor Statistics</a:t>
            </a:r>
          </a:p>
        </p:txBody>
      </p:sp>
      <p:graphicFrame>
        <p:nvGraphicFramePr>
          <p:cNvPr id="5" name="Chart 4" title="U.S. Employment Growth By Sector"/>
          <p:cNvGraphicFramePr/>
          <p:nvPr/>
        </p:nvGraphicFramePr>
        <p:xfrm>
          <a:off x="9525" y="565159"/>
          <a:ext cx="9134475" cy="565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 Year Employ. Gains By Sector 4 U.S. Regions 2014-2019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4ED4C-0606-4E14-99C1-7D20EB9D1D74}"/>
              </a:ext>
            </a:extLst>
          </p:cNvPr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3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330471"/>
            <a:ext cx="2581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Source: US Bureau of Labor Statistics</a:t>
            </a:r>
          </a:p>
        </p:txBody>
      </p:sp>
      <p:graphicFrame>
        <p:nvGraphicFramePr>
          <p:cNvPr id="5" name="Chart 4" title="U.S. Employment Growth By Sector"/>
          <p:cNvGraphicFramePr/>
          <p:nvPr/>
        </p:nvGraphicFramePr>
        <p:xfrm>
          <a:off x="9525" y="844475"/>
          <a:ext cx="9134475" cy="5372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95410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 Year Employment Gains By Sector for the United States and the West Region 2014-2019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4ED4C-0606-4E14-99C1-7D20EB9D1D74}"/>
              </a:ext>
            </a:extLst>
          </p:cNvPr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2964146"/>
              </p:ext>
            </p:extLst>
          </p:nvPr>
        </p:nvGraphicFramePr>
        <p:xfrm>
          <a:off x="9525" y="1131711"/>
          <a:ext cx="9144000" cy="50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B83CB9C7-CBB1-4A49-A406-D389389F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GDP 2014-2019 for 4 U.S. Regions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ED594-73C7-4AB3-86E0-A859B81A426C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5954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GDP 2014-2019 for the West Region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143000"/>
          <a:ext cx="9144000" cy="507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B14A19-5119-4ED7-81D2-E898F3DBCD55}"/>
              </a:ext>
            </a:extLst>
          </p:cNvPr>
          <p:cNvCxnSpPr>
            <a:cxnSpLocks/>
          </p:cNvCxnSpPr>
          <p:nvPr/>
        </p:nvCxnSpPr>
        <p:spPr>
          <a:xfrm>
            <a:off x="471310" y="2758369"/>
            <a:ext cx="84486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409A8D6-AA96-44EE-9C38-82F2175C5EA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6D52F9B-8AD3-478F-B23C-007250EAB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621" y="6463647"/>
            <a:ext cx="3564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cs typeface="Arial" charset="0"/>
              </a:rPr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829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816867"/>
              </p:ext>
            </p:extLst>
          </p:nvPr>
        </p:nvGraphicFramePr>
        <p:xfrm>
          <a:off x="0" y="1180629"/>
          <a:ext cx="9144000" cy="50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B83CB9C7-CBB1-4A49-A406-D389389F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Personal Income 2014-2019 for 4 U.S. Regions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66CEE-6322-48A2-88F6-B4AE7BFDB46A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37649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" y="0"/>
            <a:ext cx="9144000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Personal Per Capita Income for the West Region 2014-2019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9525" y="1143000"/>
          <a:ext cx="9144000" cy="5007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ADD457D-0185-4EC7-AD08-63B097DEDF2F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BBDCA14-8CF3-4D00-BA34-CDE05F335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621" y="6463647"/>
            <a:ext cx="3564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cs typeface="Arial" charset="0"/>
              </a:rPr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146947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39996"/>
            <a:ext cx="3810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Economic Analysis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834173"/>
            <a:ext cx="8213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8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F5B5DF9-8F01-497E-BD42-9EF2C6056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9" y="591200"/>
            <a:ext cx="6283034" cy="39398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9134D7-CF2C-4FF8-9A3B-197FA9FD79D7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62810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4 U.S. Regions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E2E67-2213-4A9F-A51A-519E4643124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2B41CA-8771-4FEF-A640-CBEA75F1B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5EB9DD-1BC6-4FBA-9B1E-FCDB7F79EC58}"/>
              </a:ext>
            </a:extLst>
          </p:cNvPr>
          <p:cNvSpPr txBox="1"/>
          <p:nvPr/>
        </p:nvSpPr>
        <p:spPr>
          <a:xfrm>
            <a:off x="6971655" y="1439507"/>
            <a:ext cx="1670756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Northeast</a:t>
            </a:r>
          </a:p>
          <a:p>
            <a:r>
              <a:rPr lang="en-US" sz="1400" dirty="0"/>
              <a:t>Connecticut</a:t>
            </a:r>
          </a:p>
          <a:p>
            <a:r>
              <a:rPr lang="en-US" sz="1400" dirty="0"/>
              <a:t>Maine</a:t>
            </a:r>
          </a:p>
          <a:p>
            <a:r>
              <a:rPr lang="en-US" sz="1400" dirty="0"/>
              <a:t>Massachusetts</a:t>
            </a:r>
          </a:p>
          <a:p>
            <a:r>
              <a:rPr lang="en-US" sz="1400" dirty="0"/>
              <a:t>New Hampshire</a:t>
            </a:r>
          </a:p>
          <a:p>
            <a:r>
              <a:rPr lang="en-US" sz="1400" dirty="0"/>
              <a:t>New Jersey</a:t>
            </a:r>
          </a:p>
          <a:p>
            <a:r>
              <a:rPr lang="en-US" sz="1400" dirty="0"/>
              <a:t>New York</a:t>
            </a:r>
          </a:p>
          <a:p>
            <a:r>
              <a:rPr lang="en-US" sz="1400" dirty="0"/>
              <a:t>Pennsylvania</a:t>
            </a:r>
          </a:p>
          <a:p>
            <a:r>
              <a:rPr lang="en-US" sz="1400" dirty="0"/>
              <a:t>Rhode Island</a:t>
            </a:r>
          </a:p>
          <a:p>
            <a:r>
              <a:rPr lang="en-US" sz="1400" dirty="0"/>
              <a:t>Vermont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3D0F7-C28B-4AA3-8771-8F91E908BB0E}"/>
              </a:ext>
            </a:extLst>
          </p:cNvPr>
          <p:cNvSpPr txBox="1"/>
          <p:nvPr/>
        </p:nvSpPr>
        <p:spPr>
          <a:xfrm>
            <a:off x="373342" y="4531023"/>
            <a:ext cx="2599662" cy="1645920"/>
          </a:xfrm>
          <a:prstGeom prst="rect">
            <a:avLst/>
          </a:prstGeom>
          <a:noFill/>
          <a:ln w="38100"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West		</a:t>
            </a:r>
            <a:r>
              <a:rPr lang="en-US" sz="1400" dirty="0"/>
              <a:t>Montana</a:t>
            </a:r>
          </a:p>
          <a:p>
            <a:r>
              <a:rPr lang="en-US" sz="1400" dirty="0"/>
              <a:t>Alaska		Nevada	</a:t>
            </a:r>
          </a:p>
          <a:p>
            <a:r>
              <a:rPr lang="en-US" sz="1400" dirty="0"/>
              <a:t>Arizona		New Mexico</a:t>
            </a:r>
          </a:p>
          <a:p>
            <a:r>
              <a:rPr lang="en-US" sz="1400" dirty="0"/>
              <a:t>California		Oregon</a:t>
            </a:r>
          </a:p>
          <a:p>
            <a:r>
              <a:rPr lang="en-US" sz="1400" dirty="0"/>
              <a:t>Colorado		Utah</a:t>
            </a:r>
          </a:p>
          <a:p>
            <a:r>
              <a:rPr lang="en-US" sz="1400" dirty="0"/>
              <a:t>Hawaii		Washington</a:t>
            </a:r>
          </a:p>
          <a:p>
            <a:r>
              <a:rPr lang="en-US" sz="1400" dirty="0"/>
              <a:t>Idaho			Wyoming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114CF-40F6-4C79-8C1A-43B63CD60A9E}"/>
              </a:ext>
            </a:extLst>
          </p:cNvPr>
          <p:cNvSpPr txBox="1"/>
          <p:nvPr/>
        </p:nvSpPr>
        <p:spPr>
          <a:xfrm>
            <a:off x="3390692" y="4531023"/>
            <a:ext cx="2599662" cy="16459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Midwest		</a:t>
            </a:r>
            <a:endParaRPr lang="en-US" sz="1400" dirty="0"/>
          </a:p>
          <a:p>
            <a:r>
              <a:rPr lang="en-US" sz="1400" dirty="0"/>
              <a:t>Illinois		Missouri	</a:t>
            </a:r>
          </a:p>
          <a:p>
            <a:r>
              <a:rPr lang="en-US" sz="1400" dirty="0"/>
              <a:t>Indiana		Nebraska</a:t>
            </a:r>
          </a:p>
          <a:p>
            <a:r>
              <a:rPr lang="en-US" sz="1400" dirty="0"/>
              <a:t>Iowa			North Dakota</a:t>
            </a:r>
          </a:p>
          <a:p>
            <a:r>
              <a:rPr lang="en-US" sz="1400" dirty="0"/>
              <a:t>Kansas		Ohio</a:t>
            </a:r>
          </a:p>
          <a:p>
            <a:r>
              <a:rPr lang="en-US" sz="1400" dirty="0"/>
              <a:t>Michigan		South Dakota</a:t>
            </a:r>
          </a:p>
          <a:p>
            <a:r>
              <a:rPr lang="en-US" sz="1400" dirty="0"/>
              <a:t>Minnesota		Wisconsin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9C3992-FF6A-4E92-96BD-8E2CCD77EBE8}"/>
              </a:ext>
            </a:extLst>
          </p:cNvPr>
          <p:cNvSpPr txBox="1"/>
          <p:nvPr/>
        </p:nvSpPr>
        <p:spPr>
          <a:xfrm>
            <a:off x="6265334" y="4073823"/>
            <a:ext cx="2686755" cy="2103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South		</a:t>
            </a:r>
            <a:endParaRPr lang="en-US" sz="1400" dirty="0"/>
          </a:p>
          <a:p>
            <a:r>
              <a:rPr lang="en-US" sz="1400" dirty="0"/>
              <a:t>Alabama		Mississippi	</a:t>
            </a:r>
          </a:p>
          <a:p>
            <a:r>
              <a:rPr lang="en-US" sz="1400" dirty="0"/>
              <a:t>Arkansas		North Carolina</a:t>
            </a:r>
          </a:p>
          <a:p>
            <a:r>
              <a:rPr lang="en-US" sz="1400" dirty="0"/>
              <a:t>Delaware		Oklahoma</a:t>
            </a:r>
          </a:p>
          <a:p>
            <a:r>
              <a:rPr lang="en-US" sz="1400" dirty="0"/>
              <a:t>Florida		South Carolina</a:t>
            </a:r>
          </a:p>
          <a:p>
            <a:r>
              <a:rPr lang="en-US" sz="1400" dirty="0"/>
              <a:t>Georgia		Tennessee</a:t>
            </a:r>
          </a:p>
          <a:p>
            <a:r>
              <a:rPr lang="en-US" sz="1400" dirty="0"/>
              <a:t>Kentucky		Texas</a:t>
            </a:r>
          </a:p>
          <a:p>
            <a:r>
              <a:rPr lang="en-US" sz="1400" dirty="0"/>
              <a:t>Louisiana		Virginia</a:t>
            </a:r>
          </a:p>
          <a:p>
            <a:r>
              <a:rPr lang="en-US" sz="1400" dirty="0"/>
              <a:t>Maryland 		West Virginia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836157-4BA5-4B8E-992B-F0A309F8D498}"/>
              </a:ext>
            </a:extLst>
          </p:cNvPr>
          <p:cNvSpPr txBox="1"/>
          <p:nvPr/>
        </p:nvSpPr>
        <p:spPr>
          <a:xfrm>
            <a:off x="6877483" y="6374872"/>
            <a:ext cx="20746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Census Bureau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35514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 in the 4 U.S. Regions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39996"/>
            <a:ext cx="3810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16640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Productivity in the West Region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39996"/>
            <a:ext cx="3810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Economic Analysis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382618"/>
            <a:ext cx="8213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6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31961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Per Capita GDP vs Per Capita Personal Income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5654842" y="6427866"/>
            <a:ext cx="30150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222E9E1-9C97-463E-B0ED-DAAC0FF9C4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9525" y="790605"/>
          <a:ext cx="9057189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6F4639-3BEB-4522-8DF7-4DBBF9E0AD6A}"/>
              </a:ext>
            </a:extLst>
          </p:cNvPr>
          <p:cNvCxnSpPr/>
          <p:nvPr/>
        </p:nvCxnSpPr>
        <p:spPr>
          <a:xfrm flipV="1">
            <a:off x="1725386" y="898071"/>
            <a:ext cx="6068785" cy="45883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0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569AFA-9747-4B36-9BD6-F077E22B3003}"/>
              </a:ext>
            </a:extLst>
          </p:cNvPr>
          <p:cNvSpPr txBox="1"/>
          <p:nvPr/>
        </p:nvSpPr>
        <p:spPr>
          <a:xfrm>
            <a:off x="27059" y="0"/>
            <a:ext cx="9109147" cy="144655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After COVID-19 - Preparing for the (Next) New Normal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9FE9B-6D0F-4002-83E3-D9D386405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05A42D-1709-493C-97C7-80DCABC257FE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New Normal – Are You Ready? – Cambridge Support">
            <a:extLst>
              <a:ext uri="{FF2B5EF4-FFF2-40B4-BE49-F238E27FC236}">
                <a16:creationId xmlns:a16="http://schemas.microsoft.com/office/drawing/2014/main" id="{743B4193-2CA7-4B32-8799-F7370A5D7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299"/>
            <a:ext cx="9188753" cy="47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1FFFC-E7DC-4C00-9A5B-669831D5709B}"/>
              </a:ext>
            </a:extLst>
          </p:cNvPr>
          <p:cNvSpPr txBox="1"/>
          <p:nvPr/>
        </p:nvSpPr>
        <p:spPr>
          <a:xfrm>
            <a:off x="243341" y="5247888"/>
            <a:ext cx="15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NEXT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802520-2ECB-4503-B6B6-0234BC6658E3}"/>
              </a:ext>
            </a:extLst>
          </p:cNvPr>
          <p:cNvCxnSpPr>
            <a:cxnSpLocks/>
          </p:cNvCxnSpPr>
          <p:nvPr/>
        </p:nvCxnSpPr>
        <p:spPr>
          <a:xfrm flipV="1">
            <a:off x="141514" y="5084681"/>
            <a:ext cx="203654" cy="38240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EE9B8-B652-49B8-8067-5AFABF0985F9}"/>
              </a:ext>
            </a:extLst>
          </p:cNvPr>
          <p:cNvCxnSpPr>
            <a:cxnSpLocks/>
          </p:cNvCxnSpPr>
          <p:nvPr/>
        </p:nvCxnSpPr>
        <p:spPr>
          <a:xfrm flipH="1" flipV="1">
            <a:off x="345168" y="5084681"/>
            <a:ext cx="214994" cy="29935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sitting, dark, light, green&#10;&#10;Description automatically generated">
            <a:extLst>
              <a:ext uri="{FF2B5EF4-FFF2-40B4-BE49-F238E27FC236}">
                <a16:creationId xmlns:a16="http://schemas.microsoft.com/office/drawing/2014/main" id="{93478A99-A986-4EDA-89DF-BFA9E3DD1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42" y="4329554"/>
            <a:ext cx="1809611" cy="18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After COVID-19 Competitiveness Still Matters</a:t>
            </a:r>
          </a:p>
        </p:txBody>
      </p:sp>
      <p:pic>
        <p:nvPicPr>
          <p:cNvPr id="4" name="Content Placeholder 3" descr="A picture containing table, cake, sitting, computer&#10;&#10;Description automatically generated">
            <a:extLst>
              <a:ext uri="{FF2B5EF4-FFF2-40B4-BE49-F238E27FC236}">
                <a16:creationId xmlns:a16="http://schemas.microsoft.com/office/drawing/2014/main" id="{FB0BA3DB-FD00-4A1C-9A5D-95AA7C51D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" y="938233"/>
            <a:ext cx="8784770" cy="5260008"/>
          </a:xfrm>
        </p:spPr>
      </p:pic>
    </p:spTree>
    <p:extLst>
      <p:ext uri="{BB962C8B-B14F-4D97-AF65-F5344CB8AC3E}">
        <p14:creationId xmlns:p14="http://schemas.microsoft.com/office/powerpoint/2010/main" val="35209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49D116-B7A3-4A6E-B6D3-8D7427B5B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3286125" cy="6198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45ECA-387A-4E9F-B05E-FADBB594616F}"/>
              </a:ext>
            </a:extLst>
          </p:cNvPr>
          <p:cNvSpPr txBox="1"/>
          <p:nvPr/>
        </p:nvSpPr>
        <p:spPr>
          <a:xfrm>
            <a:off x="3505200" y="30332"/>
            <a:ext cx="5105400" cy="612648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Top Site Selection Issues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Highway Accessibility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Availability of Skilled Labor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Labor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Quality of Life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Occupancy or Construction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Corporate Tax Rate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Energy Availability and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Tax Exemptions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Environmental Regulations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Proximity to Major Markets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Right-to-Work State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Available Buildings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Fast-Track Permitting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State and Local Incentives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Shipping Costs</a:t>
            </a:r>
          </a:p>
        </p:txBody>
      </p:sp>
    </p:spTree>
    <p:extLst>
      <p:ext uri="{BB962C8B-B14F-4D97-AF65-F5344CB8AC3E}">
        <p14:creationId xmlns:p14="http://schemas.microsoft.com/office/powerpoint/2010/main" val="32864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AA487CE-DD58-4654-AF5A-B261706F6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7" y="565158"/>
            <a:ext cx="9144000" cy="5651484"/>
          </a:xfr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DEA4DAC1-59D1-47F9-B54C-928AE29C044B}"/>
              </a:ext>
            </a:extLst>
          </p:cNvPr>
          <p:cNvSpPr txBox="1">
            <a:spLocks/>
          </p:cNvSpPr>
          <p:nvPr/>
        </p:nvSpPr>
        <p:spPr>
          <a:xfrm>
            <a:off x="13358" y="0"/>
            <a:ext cx="9117286" cy="1219201"/>
          </a:xfrm>
          <a:prstGeom prst="rect">
            <a:avLst/>
          </a:prstGeom>
          <a:solidFill>
            <a:schemeClr val="tx2">
              <a:lumMod val="50000"/>
            </a:schemeClr>
          </a:solidFill>
          <a:ln w="60325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Data Analytics Might Rule the World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8413ED-474C-4381-B52F-B779B40AD53B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-1" y="13648"/>
          <a:ext cx="5206621" cy="684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798586" y="4576155"/>
            <a:ext cx="1385248" cy="1744298"/>
          </a:xfrm>
          <a:prstGeom prst="rect">
            <a:avLst/>
          </a:prstGeom>
          <a:solidFill>
            <a:schemeClr val="accent6">
              <a:alpha val="25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63024" y="795429"/>
            <a:ext cx="1348996" cy="1989431"/>
          </a:xfrm>
          <a:prstGeom prst="rect">
            <a:avLst/>
          </a:prstGeom>
          <a:solidFill>
            <a:srgbClr val="FF0000">
              <a:alpha val="313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83834" y="2784860"/>
            <a:ext cx="1348996" cy="179468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2397" y="1131569"/>
            <a:ext cx="1857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Worse Performance Than Rank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9920" y="4634084"/>
            <a:ext cx="156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Better Performance Than Rank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3"/>
            <a:ext cx="40386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States By Average Ranks by Forbes, CNBC, and Chief Executive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Forbes released 12/19/19; CNBC released 7/10/19; Chief Executive released 6/2/20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Plotted Against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Actual Performance for Job Growth, Wage Growth and Growth in GDP 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 years 2016-2019  Jobs &amp; Wages: BLS QCEW annual; 3 years 2016-2019 GDP: BEA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sitting, dark, light, green&#10;&#10;Description automatically generated">
            <a:extLst>
              <a:ext uri="{FF2B5EF4-FFF2-40B4-BE49-F238E27FC236}">
                <a16:creationId xmlns:a16="http://schemas.microsoft.com/office/drawing/2014/main" id="{64F18F5F-1FE3-413A-9716-C55B189E9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6" y="0"/>
            <a:ext cx="7385957" cy="6198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8D9B09-0C99-4747-8B7A-1678993971DF}"/>
              </a:ext>
            </a:extLst>
          </p:cNvPr>
          <p:cNvSpPr txBox="1"/>
          <p:nvPr/>
        </p:nvSpPr>
        <p:spPr>
          <a:xfrm>
            <a:off x="1077686" y="136071"/>
            <a:ext cx="7356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What Can You Expect?</a:t>
            </a:r>
          </a:p>
        </p:txBody>
      </p:sp>
    </p:spTree>
    <p:extLst>
      <p:ext uri="{BB962C8B-B14F-4D97-AF65-F5344CB8AC3E}">
        <p14:creationId xmlns:p14="http://schemas.microsoft.com/office/powerpoint/2010/main" val="27617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0" y="0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Industry Supply &amp; Demand Shock Estimates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E3467D6-3577-49D2-B713-1518A55C26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996043"/>
            <a:ext cx="8866415" cy="50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460B72-0DBF-4A64-A18B-E81E8E0FACBE}"/>
              </a:ext>
            </a:extLst>
          </p:cNvPr>
          <p:cNvSpPr/>
          <p:nvPr/>
        </p:nvSpPr>
        <p:spPr>
          <a:xfrm>
            <a:off x="1137557" y="4452257"/>
            <a:ext cx="3129643" cy="6803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41035-C73D-4B08-981F-827E15A88ED3}"/>
              </a:ext>
            </a:extLst>
          </p:cNvPr>
          <p:cNvSpPr/>
          <p:nvPr/>
        </p:nvSpPr>
        <p:spPr>
          <a:xfrm>
            <a:off x="1279072" y="1518557"/>
            <a:ext cx="3129643" cy="6803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C7DFF1-5C04-4B32-85CC-F1F3FFC15CCD}"/>
              </a:ext>
            </a:extLst>
          </p:cNvPr>
          <p:cNvSpPr/>
          <p:nvPr/>
        </p:nvSpPr>
        <p:spPr>
          <a:xfrm>
            <a:off x="3668285" y="6424018"/>
            <a:ext cx="5645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Centre for Economic Policy Research (</a:t>
            </a:r>
            <a:r>
              <a:rPr lang="en-US" sz="1400" dirty="0">
                <a:solidFill>
                  <a:srgbClr val="085A92"/>
                </a:solidFill>
                <a:latin typeface="Arial" panose="020B0604020202020204" pitchFamily="34" charset="0"/>
                <a:hlinkClick r:id="rId5"/>
              </a:rPr>
              <a:t>www.cepr.org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67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4612" y="-5554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USA </a:t>
            </a:r>
            <a:r>
              <a:rPr spc="-5" dirty="0">
                <a:solidFill>
                  <a:schemeClr val="bg1"/>
                </a:solidFill>
                <a:latin typeface="+mn-lt"/>
              </a:rPr>
              <a:t>Nonfarm Payroll</a:t>
            </a:r>
            <a:r>
              <a:rPr spc="20" dirty="0">
                <a:solidFill>
                  <a:schemeClr val="bg1"/>
                </a:solidFill>
                <a:latin typeface="+mn-lt"/>
              </a:rPr>
              <a:t> </a:t>
            </a:r>
            <a:r>
              <a:rPr spc="-5" dirty="0">
                <a:solidFill>
                  <a:schemeClr val="bg1"/>
                </a:solidFill>
                <a:latin typeface="+mn-lt"/>
              </a:rPr>
              <a:t>Employment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255844-824A-4E73-ACBB-30CF94E25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795285"/>
              </p:ext>
            </p:extLst>
          </p:nvPr>
        </p:nvGraphicFramePr>
        <p:xfrm>
          <a:off x="0" y="677108"/>
          <a:ext cx="9114776" cy="549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C52F1-0D5E-4D24-A781-731059A5E473}"/>
              </a:ext>
            </a:extLst>
          </p:cNvPr>
          <p:cNvSpPr txBox="1"/>
          <p:nvPr/>
        </p:nvSpPr>
        <p:spPr>
          <a:xfrm>
            <a:off x="6154994" y="6365667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52B96-EA16-4BB8-B76D-014B5E7AAA9C}"/>
              </a:ext>
            </a:extLst>
          </p:cNvPr>
          <p:cNvSpPr txBox="1"/>
          <p:nvPr/>
        </p:nvSpPr>
        <p:spPr>
          <a:xfrm>
            <a:off x="6629401" y="5029200"/>
            <a:ext cx="22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April -20,687,000 jobs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AEAB1C-54EF-4325-BDD9-B753C5366D29}"/>
              </a:ext>
            </a:extLst>
          </p:cNvPr>
          <p:cNvSpPr/>
          <p:nvPr/>
        </p:nvSpPr>
        <p:spPr>
          <a:xfrm>
            <a:off x="-14612" y="5257800"/>
            <a:ext cx="624212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7"/>
            <a:ext cx="9089571" cy="705304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Occupation Demand and Supply Shock Estimates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BA27B1-8FDA-4666-8845-22E7B5B710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742301"/>
            <a:ext cx="9144000" cy="54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778B38-FE3E-45BB-90BD-B65FA3F7B49C}"/>
              </a:ext>
            </a:extLst>
          </p:cNvPr>
          <p:cNvSpPr/>
          <p:nvPr/>
        </p:nvSpPr>
        <p:spPr>
          <a:xfrm>
            <a:off x="963385" y="2416629"/>
            <a:ext cx="3494314" cy="32276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382D67-5386-4357-B25C-EB5057D44657}"/>
              </a:ext>
            </a:extLst>
          </p:cNvPr>
          <p:cNvSpPr/>
          <p:nvPr/>
        </p:nvSpPr>
        <p:spPr>
          <a:xfrm>
            <a:off x="3668285" y="6424018"/>
            <a:ext cx="5645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Centre for Economic Policy Research (</a:t>
            </a:r>
            <a:r>
              <a:rPr lang="en-US" sz="1400" dirty="0">
                <a:solidFill>
                  <a:srgbClr val="085A92"/>
                </a:solidFill>
                <a:latin typeface="Arial" panose="020B0604020202020204" pitchFamily="34" charset="0"/>
                <a:hlinkClick r:id="rId5"/>
              </a:rPr>
              <a:t>www.cepr.org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35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8"/>
          <p:cNvSpPr txBox="1">
            <a:spLocks/>
          </p:cNvSpPr>
          <p:nvPr/>
        </p:nvSpPr>
        <p:spPr>
          <a:xfrm>
            <a:off x="6090920" y="1143000"/>
            <a:ext cx="281432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AutoShape 2" descr="data:image/jpeg;base64,/9j/4AAQSkZJRgABAQAAAQABAAD/2wCEAAkGBwgHBgkIBwgKCgkLDRYPDQwMDRsUFRAWIB0iIiAdHx8kKDQsJCYxJx8fLT0tMTU3Ojo6Iys/RD84QzQ5OjcBCgoKDQwNGg8PGjclHyU3Nzc3Nzc3Nzc3Nzc3Nzc3Nzc3Nzc3Nzc3Nzc3Nzc3Nzc3Nzc3Nzc3Nzc3Nzc3Nzc3N//AABEIAK8AcwMBIgACEQEDEQH/xAAbAAABBQEBAAAAAAAAAAAAAAAEAQIDBQYAB//EADgQAAIBAwMBBgQEBQMFAAAAAAECAwAEERIhMQUGEyJBUWEUMnGRQlKBoRUjYrHBB3LRJDNT4fD/xAAZAQACAwEAAAAAAAAAAAAAAAADBAABAgX/xAAnEQACAgICAwACAQUBAAAAAAAAAQIDESEEEhMxQSJRYTJxgZHhFP/aAAwDAQACEQMRAD8A82VgRsa7HuKXSgG7Yph0+ppg2O1ADmmmT0NIoB5zT1i1cCoWM1E09VzU8dpnzqVbbBxULwDaMc07CHg0VJbnTsDQ/cN5VMonViacUmac0cgGMVCyOPX7VE0ZcWSAk8VJG51AFsUMrEc1IJFxzvRIsFJFlGHxqUt7GrrpF78Mss0tyyFBhBq5JrKCVgNmOPrStcyYwX2oykgDgzTz9opTKxYox8zp5rqzHxH9X7UlX2X6J1f7GiAk4OKlFrxVtJbIpyF5puIgcHA+tKtYHoxyBR2gfyomGyT9alicRvlcMPamyXZhbKRgk+ZoTkwyrj9CorQLgMMUjwAy6UbIHOKJsn+KhWN20ux5q1i6VcRyIltp7sjxO+OaQ5HL6aOjx+LGW2B2XTWuB/2tR496KPQNEgLqSPNQwJBqwhLm5W0IMigjUFXn9RWhu+grYQNO04LY0rGg3Dc4zXOlzLW8/B+UKK8Rf0yF30JdGe653JG9Vdx0ZFztgjyNauS/nt4DIVXSR4s4NUi3Hxt0zs3h8wNqbqunjLM2cet+0Zq46ZzpB2quntGj4G9bO9Mcb6YVyccmqm4h7zOVGT707XyGzncjhxXozWjHJNOCDGxqzktQnzYoSdV4UCn65djkW19QTR7V1Taa6jYF8l/3iunO9DyaCDtk+tDxz7elKH1Hmsyww8ZMYyjOxIrlZlbxjIrpCFOc0wzk7UvMPWy0tLqOPGKurHqplk7tm24xismtwqnxDP0ou0vLeKUOS65Izg1zOTRGa0tnY4nJ6ak1g1VvJN07qkZZimonQ4GQwP8Af/1Ws7a9Tg6f0Se6inRmupVdAD56ABt6eHNYVO0tuMI4LxKfBwCD9tqE6jfW3UJWaZVZTjAydvKuaqLHNdlhDVvitampbRaRoi9IinuXP8wLpDbA1AkMay60KjbYA1WGSKeWMXEzFEUKNtsDYU6aZVkzCY9CjbbimoVSTezc+Sv4Dbt3/wDHtwGxVXNKy52wainv3O2cj3oKe61Dc709VDCOZyL03nIlzKWOCaGJHrUbyZNML10a9I49sssl7yuqDNdRcgMIesj+tTxyH1oc6R51wcDisG0wqRi3FMVG/FUImApwn9KywkWTGMY2ppgb1FcjOTsD9qKhtrmbZI2OfY0CfX6MQUn6AbhXjCn3pnfsrqM0f1jpd7bwRNKhUsSwyeQBVRHqWTEnlzqPpQFKD2mElGyLw0H946/iOaaZXJ5q5k7MdQVFkKx6HGRpcGhT04xtpf5hyAtahKuX9JJV2x2yteVsbmojIT71epY26rmXVn04pRZ2fP8AemIRXwXnn6zPEsfKuw/pWhNpbHhf3pY7SMNwMfWmY1ispYM5h/SurSG1jzwPvXUTxMD5EVDRED5D+opmhl/BV1LftcnMwRjjAJG/1qxB6RLFGndNlU3LDk1HAikzMoEx4xvRECwBgcZI8sVe3PT+kvCojvBHIfxED7U2Ps4oxo6jAWI+Uggil5xWcZGoWNfAJHQYZoUx7HeirS7treUvkhW/CQNqkk7MXYTVBNE49M0B/BLpmAdwpZCyj12zj2pG2uL02P18lx2kCdpuou13CUnYxlCFBPG+/H6UH0iM3cpeedY4fMv5/Sn9S6Hfs0b4j0aTozIMtv8A5NDfA38dk7MYREjBXJfdCQDg49jQVXFRxFm//R2n2mb+CV4+nQQyOszLGAGT8XvVLfyHUx0MoXmoOl2F/BbMzkM0epSyvkeEspHvupqe5sbuRgiSa0zww0tyRsM7jY/Y1KKoVS9huRyfJWljBXvKPzMabqz+Lb6VNJYyxKWbSQr6Gwc4b0/Y/Y10doznjb2rsVpNZRw7Jv6NhkVeRkUV3sZGNIqCS0MeORUekjzphaFZPISTHmuobJ966t5MYYAH9qmikGtFZtKsQCx3C+9GtFEd8b1C9tG4OQQfrQmmEyi87Hy9x2jtBb9R194HVo0yCdtsjNQ9Alu/4VeRdbku4YLkpFZtcq5bvy2AUUkE4yM+W9C9mxB0/r8F5cTpHDGCCXyScjGwAOad0OZbWD+HdZcy2vfpPBODrEEyHIP+07g+x9q4t9dnkk/7bOlVKPRf5LG2mdpvhmvroSDvAM2RXVoBJIy/G3rzT0lDpYyxXkzLc5VWMONADac6dRz+1VqzvbXxnkj15M2D8cswIfbwkDwqMnAIzxn0p9pOgtraNlzJaFjCwbC7nV4hjfDb8jnFb6Wz/L3/AK/n/hO8I/iB3XR5LieRl63eBZI7eVk+HwAszhQo/m7kFs422yaqbrp0sKTrddRdoYFiktn0lop42bSrglvDyfI4wR7VYv2mt0uYba5tZntbNoe7AcMUlgJCuBtkMMhh77Gqyw629hD8DGpktUuFkhLP40AbJUHA2Yc7DfehxjZjaNtxzo0ti0lj02cy3bM8crAa00liS2+7HYkEg75z957kxgWEg7+K2ltUvbkmUkKWYquNhhjp2HmfoSKvoXUzOsoMG4jUFg+CSFK84885/SrOS+7mLp9nJMLrpnwAtruCNvEr6idYyB4h4SD6g1Uo2a0WpRecsa1sly4jt55l1wJPDBKBuWJAj16t22ODjBO1R2ohW0kvX76RFVQsTL3Y7wuy4JBJwNDHyPHvS3EaPE0S4liEUUMVzHMCGCEsCVxlWOo5BxjHnSSXr3VpdWV9JHFJIsbRXDKdLSIzEl8ebBjv67nmjw8ygsegMvE5NP2Sq0U7J3UaxDT/ADFDFgGyeMknjFI6whyAgpLi8702CPerM0NsEkYamGvWxOD57ad6hdwxJziunx59q8sQuXWQT8CDuDgGuoQXLqMA8V1GB5RXJrFP1N61wIpcjNYN5EJ343qVWcjB39AaapXzp+sDipgrIRA1j3dt8WgYrI5nGlizLjwhcbA588/WohLbJGwkSEOIJcOscgHeahoON9tOfL64poIJ3qDqRVbGdhyEOKVnQtvLDwvelgY8vZZxI/dOS+osCkmSfD8p8s+I78E+mKgv37Pva3QtI174k9xoWUEbLjJOBj5s5zyMZ5qnzoI7wbHcMPKleLC6kYHG/NIKK/Y42/iNB0mXpAiiCr/M+GXvgok1F8jV6DJGrByR6+lHRT2YlYXEAaDXIf5YYMVwNIG/PzftWWspmhvYzjwvhTj0JrSBSBxTdVKkvbF7bur9E8EnTVBEigy74eBHCZw+NmOcfJn3333zEBrQaz5UqIT8oBohIWOzqQfYGnKqlXneRSyx2P0DCNQNhil0fWrGPpkjjOCPPxDG1VdyzxdSitlYbjfB2JI2/wAfeiOaMdZClRXUYbG5UkNA4I5GK6ryisMr+5b8ppe4b8prQrYr5AH9KKi6Z3gzpXH0rDaCKEmZYW/qCP0pRAPzEfpW1t+glznAxVlb9mo2IDIlDldCIRcexnnyWsR5c5/21B1q0EfSZ5QxKjHI9xXrdt2PgfcIvvWT/wBXbLp/Q+zsVmFBvLyUd2B5IhBY/wBh+tAnyYNYQSPHknmTPI0fIw26+lP1CPKHdTUSrqXI5p4Rhg5pRpDKcsHSDGMbVouz/UoJhHZ3kiRSfKssh8J+p8qoVCuhUAZ5FRyppfA+U74otcnH0DsgmemywwdIuFS8kdpNIbRCAcZ9aV+u2+VWK2Yxk+JnOWrAw9RumhSNpiSv4mJLEeQyfSpvj7jTpVh9eTTaknti7TWkXfW+py3zNDEzrbj8JG7H39qpygU+JsZ8qZFdyDwyrk86qlIEm9TJMfsNRgVXLA7etJQGk+RNdVZJhFx1ztHGtuYOnSuJdQLSqMAD2/8AvWj+zPbCJohb9VmEUy/LMwwrj3PkaxToc7ConBJ4+wq2UpNHuA6jHFb969zGI8Z15G49vWq+27XRfEESxzJF+GQYJP1FeV/xa5ESJ4fD5kZzREfaCRB4oFb6Pj/FZUK37NO2z4eq9W/1Ej6T04N0zM9y0oQB4yAoIO5zzvjavMO2HXr/ALQX0N11ObvpIE7tEEYAC5yePeq/qPVWvoTH3Pd4YEnXnP7CgjPjWcsdeG3xnNKWxSl+IzVLtH8xjuGJ0oUA2I5xTwcqMgnYnakln7zUSBk4pkTBdWecbVg3kWF9J8W4P7VzNvgnimEDkb5H0waQCtpg3+iZDjG9HW41rqA+tAopIxXa3VGjB2zk0WE9g5xeMlqEzvUsaEbiqy1vmhwGUMlTydSTB7tCW8s7CjpoFsLaSNWwzAH611UTku5dtiTk4rqrsQJkuAo2NQmbO+o019DHYjbbOOaYyAgaDqPtQHcw3hQ4tmlUFhwd6QIdJOODg0dZn/p2UgbZ39RQpWtbCwpUngEmGJNC7A8bU2ePu308gedFQoJmjRQoGsKPapbxAA5bDYcjP2oPk2H8OYtoARP5LP8AlPFM8OdhVlBAFsZZRgrwR75H/NRw28TSKdOB771XkRPBLWAFid/PG1F2kOojPnuKJhs4iwGgszEYBO2adbhXvpI/y7betZlblaNwow8yAgdu8/H7+YqDJD5AGPMCjpI1MqhiNLbH+3+KDniMMhQ777E0WuayCug8DGKg/wBNIxA0keYpvCnaoGZhtRXNi/VIJz9aWhcmuq+7K6oMhd8d2VDIfLj96ekyRuiSb4ODtwPWq0XThsgt96kE8itqXOOcaqFsL2X6LCaMiYRRSKQ241OAPvREEOmzgk75CJWbIB3TBx4vrVNNdGQg7qQMc8/X1NclwQMF9j/SD/isODaxkKrYqXbBoOjRCTrtvBsEM7bj0Gf+KAnuDdvcPECUaVmH0ztQkN7JbsHhkIcZwxXcZ5p0XUGgheKOKAa+T3eT96z42n2L8qawaC1Aj7LzSSRkEzAAsMev/FDSMqfDaPxIGqnHUrhbI2YYfD6tWjHnTmv2dUYhQ0aaAcHgfrWPDLLyFXIikkaSxjRrSKcDLNMVH96NsrSGS1e5wI5Y7kjI21gtwayUXWJo4EgjChEYspGcgmp07RXSJImEPefMSOaFKiz4GjyqtZCbiBlZwHRWjIZce+TxVddXbTEF1AI9POmzdTeQgkAYGNid6gluFlbLrufSmowaexSy1NYQruoiDZ3JqW1iE9rcN5rutByyLp0BSF52PnUkV28aaI2KqfQDetST+AouOdkYcV1c87MxJ0kn+muq9mdH/9k="/>
          <p:cNvSpPr>
            <a:spLocks noChangeAspect="1" noChangeArrowheads="1"/>
          </p:cNvSpPr>
          <p:nvPr/>
        </p:nvSpPr>
        <p:spPr bwMode="auto">
          <a:xfrm>
            <a:off x="228600" y="1447800"/>
            <a:ext cx="10953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76438-BD92-4E54-B5C8-8BF390F304BA}"/>
              </a:ext>
            </a:extLst>
          </p:cNvPr>
          <p:cNvSpPr txBox="1"/>
          <p:nvPr/>
        </p:nvSpPr>
        <p:spPr>
          <a:xfrm>
            <a:off x="7329487" y="58616"/>
            <a:ext cx="1044087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2007</a:t>
            </a:r>
          </a:p>
        </p:txBody>
      </p:sp>
      <p:pic>
        <p:nvPicPr>
          <p:cNvPr id="16" name="Picture 15" descr="A tall building in a city&#10;&#10;Description generated with high confidence">
            <a:extLst>
              <a:ext uri="{FF2B5EF4-FFF2-40B4-BE49-F238E27FC236}">
                <a16:creationId xmlns:a16="http://schemas.microsoft.com/office/drawing/2014/main" id="{AFBCFA8B-4E56-4624-93ED-ECCD59094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06" y="1209475"/>
            <a:ext cx="2713238" cy="223172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9FE4374-6AFA-44E2-A826-4C67D0E9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97"/>
            <a:ext cx="9144000" cy="1143000"/>
          </a:xfrm>
          <a:solidFill>
            <a:schemeClr val="tx2">
              <a:lumMod val="50000"/>
            </a:schemeClr>
          </a:solidFill>
          <a:ln w="3810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200" b="1" dirty="0">
                <a:solidFill>
                  <a:srgbClr val="FFFF00"/>
                </a:solidFill>
              </a:rPr>
              <a:t>Constant  (Accelerated) Disruption</a:t>
            </a:r>
            <a:endParaRPr lang="en-US" sz="5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7" name="Picture 3" descr="Image result for Amazon images">
            <a:hlinkClick r:id="rId3"/>
            <a:extLst>
              <a:ext uri="{FF2B5EF4-FFF2-40B4-BE49-F238E27FC236}">
                <a16:creationId xmlns:a16="http://schemas.microsoft.com/office/drawing/2014/main" id="{3B613180-D8C3-461B-8032-827483609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" y="1265297"/>
            <a:ext cx="2046605" cy="217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Grubhub images">
            <a:hlinkClick r:id="rId5"/>
            <a:extLst>
              <a:ext uri="{FF2B5EF4-FFF2-40B4-BE49-F238E27FC236}">
                <a16:creationId xmlns:a16="http://schemas.microsoft.com/office/drawing/2014/main" id="{8D38C0DC-4351-498F-B9D0-C5A817B1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18" y="1221755"/>
            <a:ext cx="2124649" cy="22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0AE877F-600C-4258-9B50-C41525FAE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296922"/>
              </p:ext>
            </p:extLst>
          </p:nvPr>
        </p:nvGraphicFramePr>
        <p:xfrm>
          <a:off x="283030" y="3506648"/>
          <a:ext cx="8769168" cy="329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26" name="Picture 2" descr="Sometimes, a great logo catches our eye. Today, it's the American Airlines  logo. Why? In one symbol, it does 5… in 2020 | Airline logo, Airlines  branding, American airlines">
            <a:extLst>
              <a:ext uri="{FF2B5EF4-FFF2-40B4-BE49-F238E27FC236}">
                <a16:creationId xmlns:a16="http://schemas.microsoft.com/office/drawing/2014/main" id="{292785FB-2DBB-4941-978F-16A792CE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65" y="1201615"/>
            <a:ext cx="1715732" cy="23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8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6400800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8D14A7-BFB0-4BD3-AFBA-02E7D570BCD5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7F93F-4D3E-45E1-AE52-1DF55021B848}"/>
              </a:ext>
            </a:extLst>
          </p:cNvPr>
          <p:cNvSpPr txBox="1"/>
          <p:nvPr/>
        </p:nvSpPr>
        <p:spPr>
          <a:xfrm>
            <a:off x="-50801" y="3896569"/>
            <a:ext cx="9140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 BONNIE" panose="02000000000000000000" pitchFamily="2" charset="0"/>
              </a:rPr>
              <a:t>For Workforce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3F7BD-79A1-4B94-9084-AD67D49D2D2F}"/>
              </a:ext>
            </a:extLst>
          </p:cNvPr>
          <p:cNvSpPr txBox="1"/>
          <p:nvPr/>
        </p:nvSpPr>
        <p:spPr>
          <a:xfrm>
            <a:off x="152400" y="-144463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Talent Wars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0F1FD02-386D-4AFD-91E0-872773827533}"/>
              </a:ext>
            </a:extLst>
          </p:cNvPr>
          <p:cNvSpPr txBox="1">
            <a:spLocks/>
          </p:cNvSpPr>
          <p:nvPr/>
        </p:nvSpPr>
        <p:spPr>
          <a:xfrm>
            <a:off x="4762" y="1"/>
            <a:ext cx="9134475" cy="89183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5400" dirty="0">
                <a:solidFill>
                  <a:srgbClr val="FFFF00"/>
                </a:solidFill>
                <a:latin typeface="+mn-lt"/>
              </a:rPr>
              <a:t>  </a:t>
            </a:r>
            <a:r>
              <a:rPr lang="en-US" sz="4400" dirty="0">
                <a:solidFill>
                  <a:srgbClr val="FFFF00"/>
                </a:solidFill>
                <a:latin typeface="+mn-lt"/>
              </a:rPr>
              <a:t>The Talent Wars Will Continue </a:t>
            </a: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50D899-D849-43DD-9CD5-4F9623C6C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990802"/>
            <a:ext cx="3990976" cy="2955073"/>
          </a:xfrm>
          <a:prstGeom prst="rect">
            <a:avLst/>
          </a:prstGeom>
        </p:spPr>
      </p:pic>
      <p:pic>
        <p:nvPicPr>
          <p:cNvPr id="12" name="Content Placeholder 6" descr="A picture containing chair, table&#10;&#10;Description automatically generated">
            <a:extLst>
              <a:ext uri="{FF2B5EF4-FFF2-40B4-BE49-F238E27FC236}">
                <a16:creationId xmlns:a16="http://schemas.microsoft.com/office/drawing/2014/main" id="{27573F74-38D1-4858-B7CA-85B01BFB5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51" y="3569913"/>
            <a:ext cx="4698450" cy="25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235B9230-E72F-4B79-8610-53D732199A1D}"/>
              </a:ext>
            </a:extLst>
          </p:cNvPr>
          <p:cNvSpPr txBox="1">
            <a:spLocks/>
          </p:cNvSpPr>
          <p:nvPr/>
        </p:nvSpPr>
        <p:spPr>
          <a:xfrm>
            <a:off x="6423378" y="113831"/>
            <a:ext cx="2711097" cy="605836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spc="-50" dirty="0">
                <a:solidFill>
                  <a:schemeClr val="bg1"/>
                </a:solidFill>
                <a:latin typeface="+mn-lt"/>
              </a:rPr>
              <a:t>U.S. Annual Rates of Labor Force Growth</a:t>
            </a:r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3C05D7A-0704-4436-ACA1-92BD99992D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7" y="160338"/>
          <a:ext cx="5867394" cy="601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7E98D74-452D-4104-8807-EB865C4E7FDF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81764-848C-4FC9-BCAD-FC6DCE100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4218810-DE6D-4AFD-8BB2-C5B5B2FAB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1998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People and Companies Might Reconsider Location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5BE0CDA-1687-4BC9-B1A7-BA9860D7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45" y="771937"/>
            <a:ext cx="5485955" cy="34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CA839E21-772C-4F16-BB82-BA7C8BD87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786271"/>
            <a:ext cx="3710210" cy="5411970"/>
          </a:xfrm>
          <a:prstGeom prst="rect">
            <a:avLst/>
          </a:prstGeom>
        </p:spPr>
      </p:pic>
      <p:pic>
        <p:nvPicPr>
          <p:cNvPr id="14" name="Picture 13" descr="A sign in a room&#10;&#10;Description automatically generated">
            <a:extLst>
              <a:ext uri="{FF2B5EF4-FFF2-40B4-BE49-F238E27FC236}">
                <a16:creationId xmlns:a16="http://schemas.microsoft.com/office/drawing/2014/main" id="{582D48D8-1562-47FC-BF68-0929D8082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45" y="4190190"/>
            <a:ext cx="2680849" cy="2008049"/>
          </a:xfrm>
          <a:prstGeom prst="rect">
            <a:avLst/>
          </a:prstGeom>
        </p:spPr>
      </p:pic>
      <p:pic>
        <p:nvPicPr>
          <p:cNvPr id="16" name="Picture 15" descr="A picture containing food, egg&#10;&#10;Description automatically generated">
            <a:extLst>
              <a:ext uri="{FF2B5EF4-FFF2-40B4-BE49-F238E27FC236}">
                <a16:creationId xmlns:a16="http://schemas.microsoft.com/office/drawing/2014/main" id="{3FE6CF37-118C-42E8-90D1-E1CC609C55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95" y="4190190"/>
            <a:ext cx="2805106" cy="20080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1CEBE7-A21A-48CC-A4CE-FEBD0C7D42BF}"/>
              </a:ext>
            </a:extLst>
          </p:cNvPr>
          <p:cNvSpPr/>
          <p:nvPr/>
        </p:nvSpPr>
        <p:spPr>
          <a:xfrm>
            <a:off x="297940" y="838200"/>
            <a:ext cx="3065750" cy="152399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Safety, Health, Housing and Education</a:t>
            </a:r>
          </a:p>
        </p:txBody>
      </p:sp>
    </p:spTree>
    <p:extLst>
      <p:ext uri="{BB962C8B-B14F-4D97-AF65-F5344CB8AC3E}">
        <p14:creationId xmlns:p14="http://schemas.microsoft.com/office/powerpoint/2010/main" val="396815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76E4C6F-1087-418D-BC7B-1682B5360B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247594"/>
              </p:ext>
            </p:extLst>
          </p:nvPr>
        </p:nvGraphicFramePr>
        <p:xfrm>
          <a:off x="49192" y="1330890"/>
          <a:ext cx="9085284" cy="4921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84FE78B-1767-4EA3-892A-213AA3DC7051}"/>
              </a:ext>
            </a:extLst>
          </p:cNvPr>
          <p:cNvSpPr txBox="1"/>
          <p:nvPr/>
        </p:nvSpPr>
        <p:spPr>
          <a:xfrm>
            <a:off x="4791075" y="6487498"/>
            <a:ext cx="4343400" cy="31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Wendall Cox, Newgeography.com May 5, 2020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BD55DDC6-AEE8-41C8-A432-7343FCA6B63F}"/>
              </a:ext>
            </a:extLst>
          </p:cNvPr>
          <p:cNvSpPr txBox="1">
            <a:spLocks/>
          </p:cNvSpPr>
          <p:nvPr/>
        </p:nvSpPr>
        <p:spPr>
          <a:xfrm>
            <a:off x="27009" y="0"/>
            <a:ext cx="9128212" cy="1231106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/>
            <a:r>
              <a:rPr lang="en-US" sz="4000" dirty="0">
                <a:solidFill>
                  <a:schemeClr val="bg1"/>
                </a:solidFill>
                <a:latin typeface="+mn-lt"/>
              </a:rPr>
              <a:t>USA Domestic Migration by MSA Population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2010 to 2019</a:t>
            </a:r>
            <a:endParaRPr lang="en-US" sz="4000" spc="-5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6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using a computer&#10;&#10;Description automatically generated">
            <a:extLst>
              <a:ext uri="{FF2B5EF4-FFF2-40B4-BE49-F238E27FC236}">
                <a16:creationId xmlns:a16="http://schemas.microsoft.com/office/drawing/2014/main" id="{7BD087AE-364C-455E-A03D-B92728194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644100"/>
            <a:ext cx="5181598" cy="2940042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F7949EF5-5829-433D-8995-42D6FAE771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75" y="-7879"/>
            <a:ext cx="9128125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/>
            <a:r>
              <a:rPr lang="en-US" sz="4000" spc="-5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Remote Rules!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B993D-7B6F-45F8-8C89-DF2A0B006EC7}"/>
              </a:ext>
            </a:extLst>
          </p:cNvPr>
          <p:cNvSpPr txBox="1"/>
          <p:nvPr/>
        </p:nvSpPr>
        <p:spPr>
          <a:xfrm>
            <a:off x="2286316" y="547856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Work</a:t>
            </a:r>
          </a:p>
        </p:txBody>
      </p:sp>
      <p:pic>
        <p:nvPicPr>
          <p:cNvPr id="15" name="Picture 14" descr="A person in a blue shirt&#10;&#10;Description automatically generated">
            <a:extLst>
              <a:ext uri="{FF2B5EF4-FFF2-40B4-BE49-F238E27FC236}">
                <a16:creationId xmlns:a16="http://schemas.microsoft.com/office/drawing/2014/main" id="{27730040-4679-47A4-96D7-AD1ADB75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2861539"/>
            <a:ext cx="2736379" cy="1715431"/>
          </a:xfrm>
          <a:prstGeom prst="rect">
            <a:avLst/>
          </a:prstGeom>
        </p:spPr>
      </p:pic>
      <p:pic>
        <p:nvPicPr>
          <p:cNvPr id="16" name="Content Placeholder 3" descr="A person standing in front of a refrigerator&#10;&#10;Description automatically generated">
            <a:extLst>
              <a:ext uri="{FF2B5EF4-FFF2-40B4-BE49-F238E27FC236}">
                <a16:creationId xmlns:a16="http://schemas.microsoft.com/office/drawing/2014/main" id="{A8537AFA-3A9E-4B80-BD6A-0C8D67B12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53" y="3596622"/>
            <a:ext cx="2389413" cy="2607539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FB9952-940E-4021-A2C0-8A3443DD3019}"/>
              </a:ext>
            </a:extLst>
          </p:cNvPr>
          <p:cNvSpPr txBox="1"/>
          <p:nvPr/>
        </p:nvSpPr>
        <p:spPr>
          <a:xfrm>
            <a:off x="3624942" y="3500932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Exercise</a:t>
            </a:r>
          </a:p>
        </p:txBody>
      </p:sp>
      <p:pic>
        <p:nvPicPr>
          <p:cNvPr id="18" name="Picture 2" descr="4 Ways Telemedicine Is Changing Healthcare | HealthLeaders Media">
            <a:extLst>
              <a:ext uri="{FF2B5EF4-FFF2-40B4-BE49-F238E27FC236}">
                <a16:creationId xmlns:a16="http://schemas.microsoft.com/office/drawing/2014/main" id="{04A6B407-FB70-4A26-9AF8-F0BB9B77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14" y="662793"/>
            <a:ext cx="3977886" cy="251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25E1E4-4602-471A-91E5-BC4660D5463B}"/>
              </a:ext>
            </a:extLst>
          </p:cNvPr>
          <p:cNvSpPr txBox="1"/>
          <p:nvPr/>
        </p:nvSpPr>
        <p:spPr>
          <a:xfrm>
            <a:off x="5166114" y="527529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Medicine</a:t>
            </a:r>
          </a:p>
        </p:txBody>
      </p:sp>
      <p:pic>
        <p:nvPicPr>
          <p:cNvPr id="21" name="Picture 4" descr="Protect your bank from remote deposit capture risks | Independent ...">
            <a:extLst>
              <a:ext uri="{FF2B5EF4-FFF2-40B4-BE49-F238E27FC236}">
                <a16:creationId xmlns:a16="http://schemas.microsoft.com/office/drawing/2014/main" id="{371067A1-E622-4794-AA05-7776342E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582106"/>
            <a:ext cx="2700928" cy="16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19E3A7-4BC5-4A2A-96F0-4B4F61638FAE}"/>
              </a:ext>
            </a:extLst>
          </p:cNvPr>
          <p:cNvSpPr txBox="1"/>
          <p:nvPr/>
        </p:nvSpPr>
        <p:spPr>
          <a:xfrm>
            <a:off x="93518" y="4461058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Banking</a:t>
            </a:r>
          </a:p>
        </p:txBody>
      </p:sp>
      <p:pic>
        <p:nvPicPr>
          <p:cNvPr id="23" name="Picture 22" descr="A group of people sitting in front of a mountain&#10;&#10;Description automatically generated">
            <a:extLst>
              <a:ext uri="{FF2B5EF4-FFF2-40B4-BE49-F238E27FC236}">
                <a16:creationId xmlns:a16="http://schemas.microsoft.com/office/drawing/2014/main" id="{A4F259AA-4BAC-4BBA-A79F-6EAE23D13D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06" y="3175437"/>
            <a:ext cx="4026369" cy="30197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E1781A-F74B-4215-BCB5-F6E816CF9884}"/>
              </a:ext>
            </a:extLst>
          </p:cNvPr>
          <p:cNvSpPr txBox="1"/>
          <p:nvPr/>
        </p:nvSpPr>
        <p:spPr>
          <a:xfrm>
            <a:off x="6942380" y="3073402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Entertainment</a:t>
            </a:r>
          </a:p>
        </p:txBody>
      </p:sp>
    </p:spTree>
    <p:extLst>
      <p:ext uri="{BB962C8B-B14F-4D97-AF65-F5344CB8AC3E}">
        <p14:creationId xmlns:p14="http://schemas.microsoft.com/office/powerpoint/2010/main" val="2631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43B718C-F29F-4004-A567-6447497D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" y="-48986"/>
            <a:ext cx="9143999" cy="6193971"/>
          </a:xfrm>
        </p:spPr>
      </p:pic>
    </p:spTree>
    <p:extLst>
      <p:ext uri="{BB962C8B-B14F-4D97-AF65-F5344CB8AC3E}">
        <p14:creationId xmlns:p14="http://schemas.microsoft.com/office/powerpoint/2010/main" val="647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4B4F4-BBF2-4DC1-AF0C-7A4A8D388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1598"/>
            <a:ext cx="2895600" cy="2795536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341EC44F-A280-4FB4-A135-1502F37FA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00" y="0"/>
            <a:ext cx="4803176" cy="2934614"/>
          </a:xfrm>
          <a:prstGeom prst="rect">
            <a:avLst/>
          </a:prstGeom>
        </p:spPr>
      </p:pic>
      <p:pic>
        <p:nvPicPr>
          <p:cNvPr id="6" name="Picture 5" descr="A picture containing building, outdoor, snow, man&#10;&#10;Description automatically generated">
            <a:extLst>
              <a:ext uri="{FF2B5EF4-FFF2-40B4-BE49-F238E27FC236}">
                <a16:creationId xmlns:a16="http://schemas.microsoft.com/office/drawing/2014/main" id="{19D800E8-09D8-4593-BF57-1414AE02E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39" y="-1"/>
            <a:ext cx="4409939" cy="2895601"/>
          </a:xfrm>
          <a:prstGeom prst="rect">
            <a:avLst/>
          </a:prstGeom>
        </p:spPr>
      </p:pic>
      <p:pic>
        <p:nvPicPr>
          <p:cNvPr id="8" name="Picture 7" descr="A shelf in a store&#10;&#10;Description automatically generated">
            <a:extLst>
              <a:ext uri="{FF2B5EF4-FFF2-40B4-BE49-F238E27FC236}">
                <a16:creationId xmlns:a16="http://schemas.microsoft.com/office/drawing/2014/main" id="{4B35B1F7-9C77-4E69-8333-B9310D61E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73" y="3401598"/>
            <a:ext cx="3117941" cy="28675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62B155-0490-4E4D-9356-C1E1888D1B89}"/>
              </a:ext>
            </a:extLst>
          </p:cNvPr>
          <p:cNvSpPr/>
          <p:nvPr/>
        </p:nvSpPr>
        <p:spPr>
          <a:xfrm>
            <a:off x="-39439" y="2627151"/>
            <a:ext cx="9211034" cy="801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Robots Rule!</a:t>
            </a:r>
          </a:p>
        </p:txBody>
      </p:sp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4D66863-E7EE-4DC3-97B5-C2BDB73A4A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3404730"/>
            <a:ext cx="3550085" cy="27924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1A279D-5078-4FAA-A04A-E220110CC157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6400800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8D14A7-BFB0-4BD3-AFBA-02E7D570BCD5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8C8FF3-62D5-4BE6-9AF6-E427287A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"/>
            <a:ext cx="8991600" cy="61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5554"/>
            <a:ext cx="9129388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USA </a:t>
            </a:r>
            <a:r>
              <a:rPr spc="-5" dirty="0">
                <a:solidFill>
                  <a:schemeClr val="bg1"/>
                </a:solidFill>
                <a:latin typeface="+mn-lt"/>
              </a:rPr>
              <a:t>Nonfarm Payroll</a:t>
            </a:r>
            <a:r>
              <a:rPr spc="20" dirty="0">
                <a:solidFill>
                  <a:schemeClr val="bg1"/>
                </a:solidFill>
                <a:latin typeface="+mn-lt"/>
              </a:rPr>
              <a:t> </a:t>
            </a:r>
            <a:r>
              <a:rPr spc="-5" dirty="0">
                <a:solidFill>
                  <a:schemeClr val="bg1"/>
                </a:solidFill>
                <a:latin typeface="+mn-lt"/>
              </a:rPr>
              <a:t>Employment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255844-824A-4E73-ACBB-30CF94E25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701765"/>
              </p:ext>
            </p:extLst>
          </p:nvPr>
        </p:nvGraphicFramePr>
        <p:xfrm>
          <a:off x="0" y="677108"/>
          <a:ext cx="9114776" cy="549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C52F1-0D5E-4D24-A781-731059A5E473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52B96-EA16-4BB8-B76D-014B5E7AAA9C}"/>
              </a:ext>
            </a:extLst>
          </p:cNvPr>
          <p:cNvSpPr txBox="1"/>
          <p:nvPr/>
        </p:nvSpPr>
        <p:spPr>
          <a:xfrm>
            <a:off x="6412089" y="5029200"/>
            <a:ext cx="251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April  -20,687,000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BD148-5960-491F-BBCF-44D805B2811E}"/>
              </a:ext>
            </a:extLst>
          </p:cNvPr>
          <p:cNvSpPr txBox="1"/>
          <p:nvPr/>
        </p:nvSpPr>
        <p:spPr>
          <a:xfrm>
            <a:off x="6725357" y="685800"/>
            <a:ext cx="22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May  +2,509,000 jobs</a:t>
            </a:r>
          </a:p>
        </p:txBody>
      </p:sp>
    </p:spTree>
    <p:extLst>
      <p:ext uri="{BB962C8B-B14F-4D97-AF65-F5344CB8AC3E}">
        <p14:creationId xmlns:p14="http://schemas.microsoft.com/office/powerpoint/2010/main" val="23647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5765EE-8F2C-45D5-B319-89A230153A92}"/>
              </a:ext>
            </a:extLst>
          </p:cNvPr>
          <p:cNvSpPr/>
          <p:nvPr/>
        </p:nvSpPr>
        <p:spPr>
          <a:xfrm>
            <a:off x="11192" y="6344827"/>
            <a:ext cx="9143999" cy="8828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A852D2E8-971C-44F3-B803-75BF96D73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79173" cy="2591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6F70C0-3728-4C5D-8CE0-B88DDD166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18" y="911587"/>
            <a:ext cx="3325891" cy="2574563"/>
          </a:xfrm>
          <a:prstGeom prst="rect">
            <a:avLst/>
          </a:prstGeom>
        </p:spPr>
      </p:pic>
      <p:pic>
        <p:nvPicPr>
          <p:cNvPr id="11" name="Picture 10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80A48596-381A-43A4-838D-CD86BD58D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" y="3443324"/>
            <a:ext cx="3216627" cy="28645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4B668D-6E96-4DCF-8FA9-711C1E91FA7F}"/>
              </a:ext>
            </a:extLst>
          </p:cNvPr>
          <p:cNvSpPr txBox="1">
            <a:spLocks/>
          </p:cNvSpPr>
          <p:nvPr/>
        </p:nvSpPr>
        <p:spPr>
          <a:xfrm>
            <a:off x="11192" y="26021"/>
            <a:ext cx="9143999" cy="85725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FFFF00"/>
                </a:solidFill>
              </a:rPr>
              <a:t>  </a:t>
            </a:r>
            <a:r>
              <a:rPr lang="en-US" sz="3000" b="1" dirty="0">
                <a:solidFill>
                  <a:srgbClr val="FFFF00"/>
                </a:solidFill>
                <a:latin typeface="+mn-lt"/>
              </a:rPr>
              <a:t>The Emerging Geo-Muddle Impacts Increase </a:t>
            </a:r>
            <a:br>
              <a:rPr lang="en-US" sz="3000" dirty="0">
                <a:solidFill>
                  <a:schemeClr val="bg1"/>
                </a:solidFill>
                <a:latin typeface="+mn-lt"/>
              </a:rPr>
            </a:br>
            <a:r>
              <a:rPr lang="en-US" sz="1800" dirty="0">
                <a:solidFill>
                  <a:schemeClr val="bg1"/>
                </a:solidFill>
                <a:latin typeface="+mn-lt"/>
              </a:rPr>
              <a:t>The World Order Never Stops Changing Don’t Be the Frog</a:t>
            </a:r>
          </a:p>
        </p:txBody>
      </p:sp>
      <p:pic>
        <p:nvPicPr>
          <p:cNvPr id="1027" name="Picture 3" descr="Image result for panama canal expansion images">
            <a:hlinkClick r:id="rId6"/>
            <a:extLst>
              <a:ext uri="{FF2B5EF4-FFF2-40B4-BE49-F238E27FC236}">
                <a16:creationId xmlns:a16="http://schemas.microsoft.com/office/drawing/2014/main" id="{0A37E195-654D-4BE7-B275-92833949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56" y="894227"/>
            <a:ext cx="2605362" cy="259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china south china sea expansion images">
            <a:hlinkClick r:id="rId8"/>
            <a:extLst>
              <a:ext uri="{FF2B5EF4-FFF2-40B4-BE49-F238E27FC236}">
                <a16:creationId xmlns:a16="http://schemas.microsoft.com/office/drawing/2014/main" id="{07FD6F67-27B8-47DA-9525-DDE52A18F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56" y="3443325"/>
            <a:ext cx="3656444" cy="28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359995-1D33-4F3F-8E54-3FD9B80DE7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" y="6451309"/>
            <a:ext cx="1645444" cy="343554"/>
          </a:xfrm>
          <a:prstGeom prst="rect">
            <a:avLst/>
          </a:prstGeom>
        </p:spPr>
      </p:pic>
      <p:pic>
        <p:nvPicPr>
          <p:cNvPr id="2050" name="Picture 2" descr="Image result for Brazil President images">
            <a:extLst>
              <a:ext uri="{FF2B5EF4-FFF2-40B4-BE49-F238E27FC236}">
                <a16:creationId xmlns:a16="http://schemas.microsoft.com/office/drawing/2014/main" id="{462733D3-0E0E-462B-980A-9A4E97F6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86150"/>
            <a:ext cx="2253181" cy="14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orth Korea President images">
            <a:extLst>
              <a:ext uri="{FF2B5EF4-FFF2-40B4-BE49-F238E27FC236}">
                <a16:creationId xmlns:a16="http://schemas.microsoft.com/office/drawing/2014/main" id="{06FB0904-A169-4E6E-915F-AA6593CC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55710"/>
            <a:ext cx="2253182" cy="13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17758AD-5A1A-4165-AF3B-67B5F82EC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37844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DA3E208-8C13-4BBB-9AE4-4FA41FAD1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3"/>
            <a:ext cx="59374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Museo Sans 700"/>
              </a:rPr>
              <a:t>World merchandise trade volume, 2000‑2022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&amp;quot"/>
              </a:rPr>
              <a:t>Index, 2015=100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D13CB-E44A-4DE2-90AA-0AE1D93EBA96}"/>
              </a:ext>
            </a:extLst>
          </p:cNvPr>
          <p:cNvSpPr/>
          <p:nvPr/>
        </p:nvSpPr>
        <p:spPr>
          <a:xfrm>
            <a:off x="5722862" y="6424018"/>
            <a:ext cx="3263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World Trade Organization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68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37207D-3906-4393-9802-3A8B989765D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2A3231-42AA-441D-8C1A-577DC82EF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7D6C3-69F9-452B-847E-9A5BACE6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14" y="0"/>
            <a:ext cx="916921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Reshoring &amp; US Supply Chain Evolution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2" descr="The next age of transformation in the multilateral trading system">
            <a:extLst>
              <a:ext uri="{FF2B5EF4-FFF2-40B4-BE49-F238E27FC236}">
                <a16:creationId xmlns:a16="http://schemas.microsoft.com/office/drawing/2014/main" id="{D4F3E53D-6C6B-41C5-9A88-B38804F09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80" y="1156570"/>
            <a:ext cx="449658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8ACD221-2E30-4D32-9ABD-930057440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" y="1251647"/>
            <a:ext cx="4455413" cy="30605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371FE2-89EB-482F-9769-24C9DDE71F32}"/>
              </a:ext>
            </a:extLst>
          </p:cNvPr>
          <p:cNvSpPr/>
          <p:nvPr/>
        </p:nvSpPr>
        <p:spPr>
          <a:xfrm>
            <a:off x="152400" y="4312173"/>
            <a:ext cx="4455413" cy="1783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Opportunities in Bio/Pharma, Medical Devices, Defense &amp; Food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D6039-9F76-45E2-A8A9-D502B137A0B6}"/>
              </a:ext>
            </a:extLst>
          </p:cNvPr>
          <p:cNvSpPr/>
          <p:nvPr/>
        </p:nvSpPr>
        <p:spPr>
          <a:xfrm>
            <a:off x="4724400" y="4312173"/>
            <a:ext cx="4267200" cy="1783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Shorter &amp; Redundant</a:t>
            </a:r>
          </a:p>
        </p:txBody>
      </p:sp>
    </p:spTree>
    <p:extLst>
      <p:ext uri="{BB962C8B-B14F-4D97-AF65-F5344CB8AC3E}">
        <p14:creationId xmlns:p14="http://schemas.microsoft.com/office/powerpoint/2010/main" val="28757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4763" y="970742"/>
          <a:ext cx="9134474" cy="524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A164634-AC0E-4119-B8B3-11DC1EB04972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Total Export of Goods Per Capita – 4 U.S. Regions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2019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96E60E5-5B83-4DB9-B02C-888B38547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6345969"/>
            <a:ext cx="3352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</a:t>
            </a:r>
          </a:p>
        </p:txBody>
      </p:sp>
    </p:spTree>
    <p:extLst>
      <p:ext uri="{BB962C8B-B14F-4D97-AF65-F5344CB8AC3E}">
        <p14:creationId xmlns:p14="http://schemas.microsoft.com/office/powerpoint/2010/main" val="29993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Total Export of Goods Per Capita</a:t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West Region 2019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123825" y="982774"/>
          <a:ext cx="8925810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6330471"/>
            <a:ext cx="3352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>
            <a:cxnSpLocks/>
          </p:cNvCxnSpPr>
          <p:nvPr/>
        </p:nvCxnSpPr>
        <p:spPr>
          <a:xfrm>
            <a:off x="1103302" y="3240442"/>
            <a:ext cx="80406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8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110263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Small Business Pulse Survey</a:t>
            </a:r>
          </a:p>
          <a:p>
            <a:pPr algn="ctr"/>
            <a:r>
              <a:rPr lang="en-US" sz="3200" dirty="0"/>
              <a:t>“How has this business been impacted by COVID-19?”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B0C6E4-72D1-49A2-AB92-20A22C1150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59177"/>
              </p:ext>
            </p:extLst>
          </p:nvPr>
        </p:nvGraphicFramePr>
        <p:xfrm>
          <a:off x="0" y="1139628"/>
          <a:ext cx="9121775" cy="5077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12BBE0-0823-4130-A7A3-272542ECE42E}"/>
              </a:ext>
            </a:extLst>
          </p:cNvPr>
          <p:cNvSpPr txBox="1"/>
          <p:nvPr/>
        </p:nvSpPr>
        <p:spPr>
          <a:xfrm>
            <a:off x="606167" y="2394858"/>
            <a:ext cx="660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Significant Loss of Small Business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E36F564-EE69-44A5-840F-CCB7992B4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6330471"/>
            <a:ext cx="3352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</a:t>
            </a:r>
          </a:p>
        </p:txBody>
      </p:sp>
    </p:spTree>
    <p:extLst>
      <p:ext uri="{BB962C8B-B14F-4D97-AF65-F5344CB8AC3E}">
        <p14:creationId xmlns:p14="http://schemas.microsoft.com/office/powerpoint/2010/main" val="115410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Durable Good Have Started the Long Road Back</a:t>
            </a:r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DD1B6CE1-91F4-4004-855A-9E7ED71E8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" y="1045029"/>
            <a:ext cx="9023190" cy="515321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9D572-DCEE-431C-915C-07E8553028E8}"/>
              </a:ext>
            </a:extLst>
          </p:cNvPr>
          <p:cNvSpPr txBox="1"/>
          <p:nvPr/>
        </p:nvSpPr>
        <p:spPr>
          <a:xfrm>
            <a:off x="6297385" y="6431386"/>
            <a:ext cx="2732314" cy="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NAM June 2020</a:t>
            </a:r>
          </a:p>
        </p:txBody>
      </p:sp>
    </p:spTree>
    <p:extLst>
      <p:ext uri="{BB962C8B-B14F-4D97-AF65-F5344CB8AC3E}">
        <p14:creationId xmlns:p14="http://schemas.microsoft.com/office/powerpoint/2010/main" val="351120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128768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U.S. Monthly Change in Personal Income and Spending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324EEB-10B9-41E6-9079-F27864D5E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165116"/>
              </p:ext>
            </p:extLst>
          </p:nvPr>
        </p:nvGraphicFramePr>
        <p:xfrm>
          <a:off x="0" y="1324683"/>
          <a:ext cx="9121775" cy="4891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8BCC6A8-B26B-421F-8F5A-7444556E2E5A}"/>
              </a:ext>
            </a:extLst>
          </p:cNvPr>
          <p:cNvSpPr txBox="1"/>
          <p:nvPr/>
        </p:nvSpPr>
        <p:spPr>
          <a:xfrm>
            <a:off x="6493329" y="6437611"/>
            <a:ext cx="310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NAM June 2020</a:t>
            </a:r>
          </a:p>
        </p:txBody>
      </p:sp>
    </p:spTree>
    <p:extLst>
      <p:ext uri="{BB962C8B-B14F-4D97-AF65-F5344CB8AC3E}">
        <p14:creationId xmlns:p14="http://schemas.microsoft.com/office/powerpoint/2010/main" val="3672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Higher Income Individuals Have Cut Spending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A80BAB-67BA-4DA2-967E-26A208939F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938234"/>
            <a:ext cx="8979354" cy="51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092DF-0A68-4596-B2E1-09148E5EC1F0}"/>
              </a:ext>
            </a:extLst>
          </p:cNvPr>
          <p:cNvSpPr txBox="1"/>
          <p:nvPr/>
        </p:nvSpPr>
        <p:spPr>
          <a:xfrm>
            <a:off x="5889171" y="6433457"/>
            <a:ext cx="2824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Tracktherecover.org</a:t>
            </a:r>
          </a:p>
        </p:txBody>
      </p:sp>
    </p:spTree>
    <p:extLst>
      <p:ext uri="{BB962C8B-B14F-4D97-AF65-F5344CB8AC3E}">
        <p14:creationId xmlns:p14="http://schemas.microsoft.com/office/powerpoint/2010/main" val="30808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54D20EB-EE69-405E-8545-EEE85BD6F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87"/>
            <a:ext cx="9144000" cy="599483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54792CE-2BCF-4C24-AD61-7B70D5762A12}"/>
              </a:ext>
            </a:extLst>
          </p:cNvPr>
          <p:cNvSpPr txBox="1">
            <a:spLocks/>
          </p:cNvSpPr>
          <p:nvPr/>
        </p:nvSpPr>
        <p:spPr>
          <a:xfrm>
            <a:off x="9526" y="0"/>
            <a:ext cx="9134474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Index of Consumer Sentiment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sz="3100" b="1" dirty="0">
                <a:solidFill>
                  <a:schemeClr val="bg1"/>
                </a:solidFill>
                <a:latin typeface="+mn-lt"/>
              </a:rPr>
              <a:t>January 2020 = 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52FC0-E9C1-450B-B30C-B46D748784F7}"/>
              </a:ext>
            </a:extLst>
          </p:cNvPr>
          <p:cNvSpPr txBox="1"/>
          <p:nvPr/>
        </p:nvSpPr>
        <p:spPr>
          <a:xfrm>
            <a:off x="4027714" y="1279071"/>
            <a:ext cx="4223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ighlight>
                  <a:srgbClr val="FFFF00"/>
                </a:highlight>
              </a:rPr>
              <a:t>Key to Recovery</a:t>
            </a:r>
          </a:p>
        </p:txBody>
      </p:sp>
    </p:spTree>
    <p:extLst>
      <p:ext uri="{BB962C8B-B14F-4D97-AF65-F5344CB8AC3E}">
        <p14:creationId xmlns:p14="http://schemas.microsoft.com/office/powerpoint/2010/main" val="30703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1234943674"/>
              </p:ext>
            </p:extLst>
          </p:nvPr>
        </p:nvGraphicFramePr>
        <p:xfrm>
          <a:off x="-1" y="1083732"/>
          <a:ext cx="9108831" cy="5127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Employment Change by Sector for the US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May 2019 – May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CD677E-458C-415C-BD2A-DAC7FA235C1B}"/>
              </a:ext>
            </a:extLst>
          </p:cNvPr>
          <p:cNvSpPr/>
          <p:nvPr/>
        </p:nvSpPr>
        <p:spPr>
          <a:xfrm>
            <a:off x="0" y="6281351"/>
            <a:ext cx="9144000" cy="11585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F86F59-8DCF-417F-9DC7-2B178E50F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7084"/>
            <a:ext cx="1663065" cy="347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964A7-1984-4081-A9E2-3FEFE9AAC266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12878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Future Consumer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0F654-99C7-48BA-B200-7DDC8369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19833"/>
            <a:ext cx="9122229" cy="5296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2ED9A-B42D-43B3-9A2E-D3211A0226FC}"/>
              </a:ext>
            </a:extLst>
          </p:cNvPr>
          <p:cNvSpPr/>
          <p:nvPr/>
        </p:nvSpPr>
        <p:spPr>
          <a:xfrm>
            <a:off x="342900" y="1583871"/>
            <a:ext cx="2735746" cy="24928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Ambiguous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3E1ED-9E21-4394-B311-94DB695BA072}"/>
              </a:ext>
            </a:extLst>
          </p:cNvPr>
          <p:cNvSpPr/>
          <p:nvPr/>
        </p:nvSpPr>
        <p:spPr>
          <a:xfrm>
            <a:off x="3461657" y="2334986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7C199-BC5C-4016-A873-D0494229A818}"/>
              </a:ext>
            </a:extLst>
          </p:cNvPr>
          <p:cNvSpPr/>
          <p:nvPr/>
        </p:nvSpPr>
        <p:spPr>
          <a:xfrm>
            <a:off x="3461657" y="2814847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85148C-5697-4435-A116-37D05E38C32E}"/>
              </a:ext>
            </a:extLst>
          </p:cNvPr>
          <p:cNvSpPr/>
          <p:nvPr/>
        </p:nvSpPr>
        <p:spPr>
          <a:xfrm>
            <a:off x="5121729" y="1243008"/>
            <a:ext cx="3205842" cy="301534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Rational Risk Evaluation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5A472-7BDF-4790-9F14-ADFB9A762685}"/>
              </a:ext>
            </a:extLst>
          </p:cNvPr>
          <p:cNvCxnSpPr/>
          <p:nvPr/>
        </p:nvCxnSpPr>
        <p:spPr>
          <a:xfrm flipH="1">
            <a:off x="3668486" y="1948543"/>
            <a:ext cx="821871" cy="14097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5E179-3CF8-487B-86F2-43CEE574C1BD}"/>
              </a:ext>
            </a:extLst>
          </p:cNvPr>
          <p:cNvSpPr/>
          <p:nvPr/>
        </p:nvSpPr>
        <p:spPr>
          <a:xfrm>
            <a:off x="3815443" y="4322521"/>
            <a:ext cx="5136047" cy="17802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Where they live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How much they save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How &amp; how far they travel to work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Vacations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Future Consumer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0F654-99C7-48BA-B200-7DDC8369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19833"/>
            <a:ext cx="9122229" cy="5296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2ED9A-B42D-43B3-9A2E-D3211A0226FC}"/>
              </a:ext>
            </a:extLst>
          </p:cNvPr>
          <p:cNvSpPr/>
          <p:nvPr/>
        </p:nvSpPr>
        <p:spPr>
          <a:xfrm>
            <a:off x="342900" y="1583871"/>
            <a:ext cx="2735746" cy="24928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Ambiguous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3E1ED-9E21-4394-B311-94DB695BA072}"/>
              </a:ext>
            </a:extLst>
          </p:cNvPr>
          <p:cNvSpPr/>
          <p:nvPr/>
        </p:nvSpPr>
        <p:spPr>
          <a:xfrm>
            <a:off x="3461657" y="2334986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7C199-BC5C-4016-A873-D0494229A818}"/>
              </a:ext>
            </a:extLst>
          </p:cNvPr>
          <p:cNvSpPr/>
          <p:nvPr/>
        </p:nvSpPr>
        <p:spPr>
          <a:xfrm>
            <a:off x="3461657" y="2814847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85148C-5697-4435-A116-37D05E38C32E}"/>
              </a:ext>
            </a:extLst>
          </p:cNvPr>
          <p:cNvSpPr/>
          <p:nvPr/>
        </p:nvSpPr>
        <p:spPr>
          <a:xfrm>
            <a:off x="5121729" y="1243008"/>
            <a:ext cx="3205842" cy="301534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Rational Risk Evaluation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5A472-7BDF-4790-9F14-ADFB9A762685}"/>
              </a:ext>
            </a:extLst>
          </p:cNvPr>
          <p:cNvCxnSpPr/>
          <p:nvPr/>
        </p:nvCxnSpPr>
        <p:spPr>
          <a:xfrm flipH="1">
            <a:off x="3668486" y="1948543"/>
            <a:ext cx="821871" cy="14097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5E179-3CF8-487B-86F2-43CEE574C1BD}"/>
              </a:ext>
            </a:extLst>
          </p:cNvPr>
          <p:cNvSpPr/>
          <p:nvPr/>
        </p:nvSpPr>
        <p:spPr>
          <a:xfrm>
            <a:off x="3815443" y="4322521"/>
            <a:ext cx="5136047" cy="17802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Will fear and uncertainty change moral judgments on economic policy?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Growth &amp; efficiency prioritization could become equity, opportunity and universal access</a:t>
            </a:r>
          </a:p>
        </p:txBody>
      </p:sp>
    </p:spTree>
    <p:extLst>
      <p:ext uri="{BB962C8B-B14F-4D97-AF65-F5344CB8AC3E}">
        <p14:creationId xmlns:p14="http://schemas.microsoft.com/office/powerpoint/2010/main" val="2430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1AD295-2CFE-4D0E-A1E5-7637AA5CD6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579035"/>
              </p:ext>
            </p:extLst>
          </p:nvPr>
        </p:nvGraphicFramePr>
        <p:xfrm>
          <a:off x="-1" y="-1"/>
          <a:ext cx="9720944" cy="621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74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D46B84-CAFF-4E26-9437-21DCB66ED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9284"/>
            <a:ext cx="9144000" cy="62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940B6-1B94-4BC4-AE92-54B3F8EAF815}"/>
              </a:ext>
            </a:extLst>
          </p:cNvPr>
          <p:cNvSpPr txBox="1"/>
          <p:nvPr/>
        </p:nvSpPr>
        <p:spPr>
          <a:xfrm>
            <a:off x="6934200" y="1250576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The 2007 recession took about 6 years to gain the jobs back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E1C2AF-496F-4959-BA14-448274161177}"/>
              </a:ext>
            </a:extLst>
          </p:cNvPr>
          <p:cNvSpPr/>
          <p:nvPr/>
        </p:nvSpPr>
        <p:spPr>
          <a:xfrm>
            <a:off x="4305301" y="4332513"/>
            <a:ext cx="4582886" cy="96338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11.6 million jobs lost permanently</a:t>
            </a:r>
          </a:p>
          <a:p>
            <a:pPr algn="ctr"/>
            <a:r>
              <a:rPr lang="en-US" sz="2400" dirty="0"/>
              <a:t>CBO projects full recover in 2030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911CDE-DB58-4DAA-B80E-33D9F5E5E04B}"/>
              </a:ext>
            </a:extLst>
          </p:cNvPr>
          <p:cNvCxnSpPr>
            <a:cxnSpLocks/>
          </p:cNvCxnSpPr>
          <p:nvPr/>
        </p:nvCxnSpPr>
        <p:spPr>
          <a:xfrm flipV="1">
            <a:off x="974271" y="2569029"/>
            <a:ext cx="602798" cy="2726868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4CEBA-8E4F-4D6B-AB65-3B9B59BABB90}"/>
              </a:ext>
            </a:extLst>
          </p:cNvPr>
          <p:cNvSpPr/>
          <p:nvPr/>
        </p:nvSpPr>
        <p:spPr>
          <a:xfrm>
            <a:off x="1577069" y="1060056"/>
            <a:ext cx="6935560" cy="1547071"/>
          </a:xfrm>
          <a:custGeom>
            <a:avLst/>
            <a:gdLst>
              <a:gd name="connsiteX0" fmla="*/ 0 w 6689272"/>
              <a:gd name="connsiteY0" fmla="*/ 1209614 h 1209614"/>
              <a:gd name="connsiteX1" fmla="*/ 272143 w 6689272"/>
              <a:gd name="connsiteY1" fmla="*/ 1204172 h 1209614"/>
              <a:gd name="connsiteX2" fmla="*/ 288472 w 6689272"/>
              <a:gd name="connsiteY2" fmla="*/ 1193286 h 1209614"/>
              <a:gd name="connsiteX3" fmla="*/ 310243 w 6689272"/>
              <a:gd name="connsiteY3" fmla="*/ 1182400 h 1209614"/>
              <a:gd name="connsiteX4" fmla="*/ 408214 w 6689272"/>
              <a:gd name="connsiteY4" fmla="*/ 1166072 h 1209614"/>
              <a:gd name="connsiteX5" fmla="*/ 429986 w 6689272"/>
              <a:gd name="connsiteY5" fmla="*/ 1160629 h 1209614"/>
              <a:gd name="connsiteX6" fmla="*/ 560614 w 6689272"/>
              <a:gd name="connsiteY6" fmla="*/ 1149743 h 1209614"/>
              <a:gd name="connsiteX7" fmla="*/ 576943 w 6689272"/>
              <a:gd name="connsiteY7" fmla="*/ 1138857 h 1209614"/>
              <a:gd name="connsiteX8" fmla="*/ 598714 w 6689272"/>
              <a:gd name="connsiteY8" fmla="*/ 1133414 h 1209614"/>
              <a:gd name="connsiteX9" fmla="*/ 702129 w 6689272"/>
              <a:gd name="connsiteY9" fmla="*/ 1122529 h 1209614"/>
              <a:gd name="connsiteX10" fmla="*/ 740229 w 6689272"/>
              <a:gd name="connsiteY10" fmla="*/ 1117086 h 1209614"/>
              <a:gd name="connsiteX11" fmla="*/ 762000 w 6689272"/>
              <a:gd name="connsiteY11" fmla="*/ 1100757 h 1209614"/>
              <a:gd name="connsiteX12" fmla="*/ 789214 w 6689272"/>
              <a:gd name="connsiteY12" fmla="*/ 1095314 h 1209614"/>
              <a:gd name="connsiteX13" fmla="*/ 810986 w 6689272"/>
              <a:gd name="connsiteY13" fmla="*/ 1089872 h 1209614"/>
              <a:gd name="connsiteX14" fmla="*/ 892629 w 6689272"/>
              <a:gd name="connsiteY14" fmla="*/ 1073543 h 1209614"/>
              <a:gd name="connsiteX15" fmla="*/ 903514 w 6689272"/>
              <a:gd name="connsiteY15" fmla="*/ 1057214 h 1209614"/>
              <a:gd name="connsiteX16" fmla="*/ 941614 w 6689272"/>
              <a:gd name="connsiteY16" fmla="*/ 1051772 h 1209614"/>
              <a:gd name="connsiteX17" fmla="*/ 963386 w 6689272"/>
              <a:gd name="connsiteY17" fmla="*/ 1046329 h 1209614"/>
              <a:gd name="connsiteX18" fmla="*/ 1001486 w 6689272"/>
              <a:gd name="connsiteY18" fmla="*/ 1030000 h 1209614"/>
              <a:gd name="connsiteX19" fmla="*/ 1023257 w 6689272"/>
              <a:gd name="connsiteY19" fmla="*/ 1013672 h 1209614"/>
              <a:gd name="connsiteX20" fmla="*/ 1045029 w 6689272"/>
              <a:gd name="connsiteY20" fmla="*/ 1008229 h 1209614"/>
              <a:gd name="connsiteX21" fmla="*/ 1061357 w 6689272"/>
              <a:gd name="connsiteY21" fmla="*/ 1002786 h 1209614"/>
              <a:gd name="connsiteX22" fmla="*/ 1126672 w 6689272"/>
              <a:gd name="connsiteY22" fmla="*/ 975572 h 1209614"/>
              <a:gd name="connsiteX23" fmla="*/ 1191986 w 6689272"/>
              <a:gd name="connsiteY23" fmla="*/ 970129 h 1209614"/>
              <a:gd name="connsiteX24" fmla="*/ 1219200 w 6689272"/>
              <a:gd name="connsiteY24" fmla="*/ 964686 h 1209614"/>
              <a:gd name="connsiteX25" fmla="*/ 1262743 w 6689272"/>
              <a:gd name="connsiteY25" fmla="*/ 942914 h 1209614"/>
              <a:gd name="connsiteX26" fmla="*/ 1289957 w 6689272"/>
              <a:gd name="connsiteY26" fmla="*/ 926586 h 1209614"/>
              <a:gd name="connsiteX27" fmla="*/ 1306286 w 6689272"/>
              <a:gd name="connsiteY27" fmla="*/ 915700 h 1209614"/>
              <a:gd name="connsiteX28" fmla="*/ 1333500 w 6689272"/>
              <a:gd name="connsiteY28" fmla="*/ 910257 h 1209614"/>
              <a:gd name="connsiteX29" fmla="*/ 1355272 w 6689272"/>
              <a:gd name="connsiteY29" fmla="*/ 904814 h 1209614"/>
              <a:gd name="connsiteX30" fmla="*/ 1371600 w 6689272"/>
              <a:gd name="connsiteY30" fmla="*/ 888486 h 1209614"/>
              <a:gd name="connsiteX31" fmla="*/ 1431472 w 6689272"/>
              <a:gd name="connsiteY31" fmla="*/ 866714 h 1209614"/>
              <a:gd name="connsiteX32" fmla="*/ 1447800 w 6689272"/>
              <a:gd name="connsiteY32" fmla="*/ 850386 h 1209614"/>
              <a:gd name="connsiteX33" fmla="*/ 1491343 w 6689272"/>
              <a:gd name="connsiteY33" fmla="*/ 844943 h 1209614"/>
              <a:gd name="connsiteX34" fmla="*/ 1507672 w 6689272"/>
              <a:gd name="connsiteY34" fmla="*/ 839500 h 1209614"/>
              <a:gd name="connsiteX35" fmla="*/ 1545772 w 6689272"/>
              <a:gd name="connsiteY35" fmla="*/ 823172 h 1209614"/>
              <a:gd name="connsiteX36" fmla="*/ 1562100 w 6689272"/>
              <a:gd name="connsiteY36" fmla="*/ 812286 h 1209614"/>
              <a:gd name="connsiteX37" fmla="*/ 1616529 w 6689272"/>
              <a:gd name="connsiteY37" fmla="*/ 795957 h 1209614"/>
              <a:gd name="connsiteX38" fmla="*/ 1643743 w 6689272"/>
              <a:gd name="connsiteY38" fmla="*/ 785072 h 1209614"/>
              <a:gd name="connsiteX39" fmla="*/ 1676400 w 6689272"/>
              <a:gd name="connsiteY39" fmla="*/ 779629 h 1209614"/>
              <a:gd name="connsiteX40" fmla="*/ 1703614 w 6689272"/>
              <a:gd name="connsiteY40" fmla="*/ 774186 h 1209614"/>
              <a:gd name="connsiteX41" fmla="*/ 1736272 w 6689272"/>
              <a:gd name="connsiteY41" fmla="*/ 757857 h 1209614"/>
              <a:gd name="connsiteX42" fmla="*/ 1926772 w 6689272"/>
              <a:gd name="connsiteY42" fmla="*/ 730643 h 1209614"/>
              <a:gd name="connsiteX43" fmla="*/ 1953986 w 6689272"/>
              <a:gd name="connsiteY43" fmla="*/ 725200 h 1209614"/>
              <a:gd name="connsiteX44" fmla="*/ 2051957 w 6689272"/>
              <a:gd name="connsiteY44" fmla="*/ 719757 h 1209614"/>
              <a:gd name="connsiteX45" fmla="*/ 2073729 w 6689272"/>
              <a:gd name="connsiteY45" fmla="*/ 708872 h 1209614"/>
              <a:gd name="connsiteX46" fmla="*/ 2155372 w 6689272"/>
              <a:gd name="connsiteY46" fmla="*/ 703429 h 1209614"/>
              <a:gd name="connsiteX47" fmla="*/ 2242457 w 6689272"/>
              <a:gd name="connsiteY47" fmla="*/ 681657 h 1209614"/>
              <a:gd name="connsiteX48" fmla="*/ 2286000 w 6689272"/>
              <a:gd name="connsiteY48" fmla="*/ 659886 h 1209614"/>
              <a:gd name="connsiteX49" fmla="*/ 2302329 w 6689272"/>
              <a:gd name="connsiteY49" fmla="*/ 654443 h 1209614"/>
              <a:gd name="connsiteX50" fmla="*/ 2460172 w 6689272"/>
              <a:gd name="connsiteY50" fmla="*/ 643557 h 1209614"/>
              <a:gd name="connsiteX51" fmla="*/ 2520043 w 6689272"/>
              <a:gd name="connsiteY51" fmla="*/ 621786 h 1209614"/>
              <a:gd name="connsiteX52" fmla="*/ 2552700 w 6689272"/>
              <a:gd name="connsiteY52" fmla="*/ 616343 h 1209614"/>
              <a:gd name="connsiteX53" fmla="*/ 2688772 w 6689272"/>
              <a:gd name="connsiteY53" fmla="*/ 610900 h 1209614"/>
              <a:gd name="connsiteX54" fmla="*/ 2710543 w 6689272"/>
              <a:gd name="connsiteY54" fmla="*/ 600014 h 1209614"/>
              <a:gd name="connsiteX55" fmla="*/ 2792186 w 6689272"/>
              <a:gd name="connsiteY55" fmla="*/ 594572 h 1209614"/>
              <a:gd name="connsiteX56" fmla="*/ 2813957 w 6689272"/>
              <a:gd name="connsiteY56" fmla="*/ 589129 h 1209614"/>
              <a:gd name="connsiteX57" fmla="*/ 3009900 w 6689272"/>
              <a:gd name="connsiteY57" fmla="*/ 583686 h 1209614"/>
              <a:gd name="connsiteX58" fmla="*/ 3091543 w 6689272"/>
              <a:gd name="connsiteY58" fmla="*/ 567357 h 1209614"/>
              <a:gd name="connsiteX59" fmla="*/ 3113314 w 6689272"/>
              <a:gd name="connsiteY59" fmla="*/ 561914 h 1209614"/>
              <a:gd name="connsiteX60" fmla="*/ 3243943 w 6689272"/>
              <a:gd name="connsiteY60" fmla="*/ 545586 h 1209614"/>
              <a:gd name="connsiteX61" fmla="*/ 3369129 w 6689272"/>
              <a:gd name="connsiteY61" fmla="*/ 529257 h 1209614"/>
              <a:gd name="connsiteX62" fmla="*/ 3390900 w 6689272"/>
              <a:gd name="connsiteY62" fmla="*/ 523814 h 1209614"/>
              <a:gd name="connsiteX63" fmla="*/ 3510643 w 6689272"/>
              <a:gd name="connsiteY63" fmla="*/ 518372 h 1209614"/>
              <a:gd name="connsiteX64" fmla="*/ 3630386 w 6689272"/>
              <a:gd name="connsiteY64" fmla="*/ 491157 h 1209614"/>
              <a:gd name="connsiteX65" fmla="*/ 3717472 w 6689272"/>
              <a:gd name="connsiteY65" fmla="*/ 480272 h 1209614"/>
              <a:gd name="connsiteX66" fmla="*/ 3755572 w 6689272"/>
              <a:gd name="connsiteY66" fmla="*/ 474829 h 1209614"/>
              <a:gd name="connsiteX67" fmla="*/ 3848100 w 6689272"/>
              <a:gd name="connsiteY67" fmla="*/ 436729 h 1209614"/>
              <a:gd name="connsiteX68" fmla="*/ 3902529 w 6689272"/>
              <a:gd name="connsiteY68" fmla="*/ 431286 h 1209614"/>
              <a:gd name="connsiteX69" fmla="*/ 3962400 w 6689272"/>
              <a:gd name="connsiteY69" fmla="*/ 414957 h 1209614"/>
              <a:gd name="connsiteX70" fmla="*/ 3984172 w 6689272"/>
              <a:gd name="connsiteY70" fmla="*/ 409514 h 1209614"/>
              <a:gd name="connsiteX71" fmla="*/ 4016829 w 6689272"/>
              <a:gd name="connsiteY71" fmla="*/ 404072 h 1209614"/>
              <a:gd name="connsiteX72" fmla="*/ 4033157 w 6689272"/>
              <a:gd name="connsiteY72" fmla="*/ 393186 h 1209614"/>
              <a:gd name="connsiteX73" fmla="*/ 4071257 w 6689272"/>
              <a:gd name="connsiteY73" fmla="*/ 382300 h 1209614"/>
              <a:gd name="connsiteX74" fmla="*/ 4114800 w 6689272"/>
              <a:gd name="connsiteY74" fmla="*/ 355086 h 1209614"/>
              <a:gd name="connsiteX75" fmla="*/ 4163786 w 6689272"/>
              <a:gd name="connsiteY75" fmla="*/ 327872 h 1209614"/>
              <a:gd name="connsiteX76" fmla="*/ 4212772 w 6689272"/>
              <a:gd name="connsiteY76" fmla="*/ 322429 h 1209614"/>
              <a:gd name="connsiteX77" fmla="*/ 4267200 w 6689272"/>
              <a:gd name="connsiteY77" fmla="*/ 306100 h 1209614"/>
              <a:gd name="connsiteX78" fmla="*/ 4288972 w 6689272"/>
              <a:gd name="connsiteY78" fmla="*/ 300657 h 1209614"/>
              <a:gd name="connsiteX79" fmla="*/ 4370614 w 6689272"/>
              <a:gd name="connsiteY79" fmla="*/ 284329 h 1209614"/>
              <a:gd name="connsiteX80" fmla="*/ 4479472 w 6689272"/>
              <a:gd name="connsiteY80" fmla="*/ 273443 h 1209614"/>
              <a:gd name="connsiteX81" fmla="*/ 4528457 w 6689272"/>
              <a:gd name="connsiteY81" fmla="*/ 262557 h 1209614"/>
              <a:gd name="connsiteX82" fmla="*/ 4550229 w 6689272"/>
              <a:gd name="connsiteY82" fmla="*/ 257114 h 1209614"/>
              <a:gd name="connsiteX83" fmla="*/ 4582886 w 6689272"/>
              <a:gd name="connsiteY83" fmla="*/ 251672 h 1209614"/>
              <a:gd name="connsiteX84" fmla="*/ 4599214 w 6689272"/>
              <a:gd name="connsiteY84" fmla="*/ 246229 h 1209614"/>
              <a:gd name="connsiteX85" fmla="*/ 4659086 w 6689272"/>
              <a:gd name="connsiteY85" fmla="*/ 229900 h 1209614"/>
              <a:gd name="connsiteX86" fmla="*/ 4767943 w 6689272"/>
              <a:gd name="connsiteY86" fmla="*/ 208129 h 1209614"/>
              <a:gd name="connsiteX87" fmla="*/ 4789714 w 6689272"/>
              <a:gd name="connsiteY87" fmla="*/ 202686 h 1209614"/>
              <a:gd name="connsiteX88" fmla="*/ 5121729 w 6689272"/>
              <a:gd name="connsiteY88" fmla="*/ 191800 h 1209614"/>
              <a:gd name="connsiteX89" fmla="*/ 5268686 w 6689272"/>
              <a:gd name="connsiteY89" fmla="*/ 180914 h 1209614"/>
              <a:gd name="connsiteX90" fmla="*/ 5290457 w 6689272"/>
              <a:gd name="connsiteY90" fmla="*/ 170029 h 1209614"/>
              <a:gd name="connsiteX91" fmla="*/ 5508172 w 6689272"/>
              <a:gd name="connsiteY91" fmla="*/ 164586 h 1209614"/>
              <a:gd name="connsiteX92" fmla="*/ 5742214 w 6689272"/>
              <a:gd name="connsiteY92" fmla="*/ 126486 h 1209614"/>
              <a:gd name="connsiteX93" fmla="*/ 5812972 w 6689272"/>
              <a:gd name="connsiteY93" fmla="*/ 115600 h 1209614"/>
              <a:gd name="connsiteX94" fmla="*/ 5834743 w 6689272"/>
              <a:gd name="connsiteY94" fmla="*/ 110157 h 1209614"/>
              <a:gd name="connsiteX95" fmla="*/ 5883729 w 6689272"/>
              <a:gd name="connsiteY95" fmla="*/ 99272 h 1209614"/>
              <a:gd name="connsiteX96" fmla="*/ 5905500 w 6689272"/>
              <a:gd name="connsiteY96" fmla="*/ 93829 h 1209614"/>
              <a:gd name="connsiteX97" fmla="*/ 6030686 w 6689272"/>
              <a:gd name="connsiteY97" fmla="*/ 88386 h 1209614"/>
              <a:gd name="connsiteX98" fmla="*/ 6128657 w 6689272"/>
              <a:gd name="connsiteY98" fmla="*/ 72057 h 1209614"/>
              <a:gd name="connsiteX99" fmla="*/ 6150429 w 6689272"/>
              <a:gd name="connsiteY99" fmla="*/ 66614 h 1209614"/>
              <a:gd name="connsiteX100" fmla="*/ 6237514 w 6689272"/>
              <a:gd name="connsiteY100" fmla="*/ 61172 h 1209614"/>
              <a:gd name="connsiteX101" fmla="*/ 6351814 w 6689272"/>
              <a:gd name="connsiteY101" fmla="*/ 44843 h 1209614"/>
              <a:gd name="connsiteX102" fmla="*/ 6373586 w 6689272"/>
              <a:gd name="connsiteY102" fmla="*/ 39400 h 1209614"/>
              <a:gd name="connsiteX103" fmla="*/ 6444343 w 6689272"/>
              <a:gd name="connsiteY103" fmla="*/ 28514 h 1209614"/>
              <a:gd name="connsiteX104" fmla="*/ 6602186 w 6689272"/>
              <a:gd name="connsiteY104" fmla="*/ 6743 h 1209614"/>
              <a:gd name="connsiteX105" fmla="*/ 6689272 w 6689272"/>
              <a:gd name="connsiteY105" fmla="*/ 1300 h 120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689272" h="1209614">
                <a:moveTo>
                  <a:pt x="0" y="1209614"/>
                </a:moveTo>
                <a:cubicBezTo>
                  <a:pt x="90714" y="1207800"/>
                  <a:pt x="181556" y="1209299"/>
                  <a:pt x="272143" y="1204172"/>
                </a:cubicBezTo>
                <a:cubicBezTo>
                  <a:pt x="278674" y="1203802"/>
                  <a:pt x="282792" y="1196532"/>
                  <a:pt x="288472" y="1193286"/>
                </a:cubicBezTo>
                <a:cubicBezTo>
                  <a:pt x="295517" y="1189260"/>
                  <a:pt x="302331" y="1184198"/>
                  <a:pt x="310243" y="1182400"/>
                </a:cubicBezTo>
                <a:cubicBezTo>
                  <a:pt x="342527" y="1175063"/>
                  <a:pt x="375641" y="1171994"/>
                  <a:pt x="408214" y="1166072"/>
                </a:cubicBezTo>
                <a:cubicBezTo>
                  <a:pt x="415574" y="1164734"/>
                  <a:pt x="422548" y="1161426"/>
                  <a:pt x="429986" y="1160629"/>
                </a:cubicBezTo>
                <a:cubicBezTo>
                  <a:pt x="473431" y="1155974"/>
                  <a:pt x="517071" y="1153372"/>
                  <a:pt x="560614" y="1149743"/>
                </a:cubicBezTo>
                <a:cubicBezTo>
                  <a:pt x="566057" y="1146114"/>
                  <a:pt x="570930" y="1141434"/>
                  <a:pt x="576943" y="1138857"/>
                </a:cubicBezTo>
                <a:cubicBezTo>
                  <a:pt x="583819" y="1135910"/>
                  <a:pt x="591296" y="1134381"/>
                  <a:pt x="598714" y="1133414"/>
                </a:cubicBezTo>
                <a:cubicBezTo>
                  <a:pt x="633085" y="1128931"/>
                  <a:pt x="667695" y="1126502"/>
                  <a:pt x="702129" y="1122529"/>
                </a:cubicBezTo>
                <a:cubicBezTo>
                  <a:pt x="714873" y="1121059"/>
                  <a:pt x="727529" y="1118900"/>
                  <a:pt x="740229" y="1117086"/>
                </a:cubicBezTo>
                <a:cubicBezTo>
                  <a:pt x="747486" y="1111643"/>
                  <a:pt x="753711" y="1104441"/>
                  <a:pt x="762000" y="1100757"/>
                </a:cubicBezTo>
                <a:cubicBezTo>
                  <a:pt x="770454" y="1097000"/>
                  <a:pt x="780183" y="1097321"/>
                  <a:pt x="789214" y="1095314"/>
                </a:cubicBezTo>
                <a:cubicBezTo>
                  <a:pt x="796516" y="1093691"/>
                  <a:pt x="803651" y="1091339"/>
                  <a:pt x="810986" y="1089872"/>
                </a:cubicBezTo>
                <a:cubicBezTo>
                  <a:pt x="902643" y="1071541"/>
                  <a:pt x="842170" y="1086158"/>
                  <a:pt x="892629" y="1073543"/>
                </a:cubicBezTo>
                <a:cubicBezTo>
                  <a:pt x="896257" y="1068100"/>
                  <a:pt x="897536" y="1059871"/>
                  <a:pt x="903514" y="1057214"/>
                </a:cubicBezTo>
                <a:cubicBezTo>
                  <a:pt x="915237" y="1052004"/>
                  <a:pt x="928992" y="1054067"/>
                  <a:pt x="941614" y="1051772"/>
                </a:cubicBezTo>
                <a:cubicBezTo>
                  <a:pt x="948974" y="1050434"/>
                  <a:pt x="956129" y="1048143"/>
                  <a:pt x="963386" y="1046329"/>
                </a:cubicBezTo>
                <a:cubicBezTo>
                  <a:pt x="1022806" y="1006713"/>
                  <a:pt x="931206" y="1065139"/>
                  <a:pt x="1001486" y="1030000"/>
                </a:cubicBezTo>
                <a:cubicBezTo>
                  <a:pt x="1009600" y="1025943"/>
                  <a:pt x="1015143" y="1017729"/>
                  <a:pt x="1023257" y="1013672"/>
                </a:cubicBezTo>
                <a:cubicBezTo>
                  <a:pt x="1029948" y="1010327"/>
                  <a:pt x="1037836" y="1010284"/>
                  <a:pt x="1045029" y="1008229"/>
                </a:cubicBezTo>
                <a:cubicBezTo>
                  <a:pt x="1050545" y="1006653"/>
                  <a:pt x="1056084" y="1005046"/>
                  <a:pt x="1061357" y="1002786"/>
                </a:cubicBezTo>
                <a:cubicBezTo>
                  <a:pt x="1087635" y="991524"/>
                  <a:pt x="1093410" y="982224"/>
                  <a:pt x="1126672" y="975572"/>
                </a:cubicBezTo>
                <a:cubicBezTo>
                  <a:pt x="1148095" y="971288"/>
                  <a:pt x="1170215" y="971943"/>
                  <a:pt x="1191986" y="970129"/>
                </a:cubicBezTo>
                <a:cubicBezTo>
                  <a:pt x="1201057" y="968315"/>
                  <a:pt x="1210746" y="968443"/>
                  <a:pt x="1219200" y="964686"/>
                </a:cubicBezTo>
                <a:cubicBezTo>
                  <a:pt x="1290573" y="932964"/>
                  <a:pt x="1196206" y="959549"/>
                  <a:pt x="1262743" y="942914"/>
                </a:cubicBezTo>
                <a:cubicBezTo>
                  <a:pt x="1271814" y="937471"/>
                  <a:pt x="1280986" y="932193"/>
                  <a:pt x="1289957" y="926586"/>
                </a:cubicBezTo>
                <a:cubicBezTo>
                  <a:pt x="1295504" y="923119"/>
                  <a:pt x="1300161" y="917997"/>
                  <a:pt x="1306286" y="915700"/>
                </a:cubicBezTo>
                <a:cubicBezTo>
                  <a:pt x="1314948" y="912452"/>
                  <a:pt x="1324469" y="912264"/>
                  <a:pt x="1333500" y="910257"/>
                </a:cubicBezTo>
                <a:cubicBezTo>
                  <a:pt x="1340803" y="908634"/>
                  <a:pt x="1348015" y="906628"/>
                  <a:pt x="1355272" y="904814"/>
                </a:cubicBezTo>
                <a:cubicBezTo>
                  <a:pt x="1360715" y="899371"/>
                  <a:pt x="1365000" y="892446"/>
                  <a:pt x="1371600" y="888486"/>
                </a:cubicBezTo>
                <a:cubicBezTo>
                  <a:pt x="1394548" y="874717"/>
                  <a:pt x="1408221" y="872527"/>
                  <a:pt x="1431472" y="866714"/>
                </a:cubicBezTo>
                <a:cubicBezTo>
                  <a:pt x="1436915" y="861271"/>
                  <a:pt x="1440566" y="853016"/>
                  <a:pt x="1447800" y="850386"/>
                </a:cubicBezTo>
                <a:cubicBezTo>
                  <a:pt x="1461547" y="845387"/>
                  <a:pt x="1476952" y="847560"/>
                  <a:pt x="1491343" y="844943"/>
                </a:cubicBezTo>
                <a:cubicBezTo>
                  <a:pt x="1496988" y="843917"/>
                  <a:pt x="1502229" y="841314"/>
                  <a:pt x="1507672" y="839500"/>
                </a:cubicBezTo>
                <a:cubicBezTo>
                  <a:pt x="1548664" y="812170"/>
                  <a:pt x="1496567" y="844259"/>
                  <a:pt x="1545772" y="823172"/>
                </a:cubicBezTo>
                <a:cubicBezTo>
                  <a:pt x="1551785" y="820595"/>
                  <a:pt x="1555995" y="814634"/>
                  <a:pt x="1562100" y="812286"/>
                </a:cubicBezTo>
                <a:cubicBezTo>
                  <a:pt x="1579779" y="805486"/>
                  <a:pt x="1598559" y="801947"/>
                  <a:pt x="1616529" y="795957"/>
                </a:cubicBezTo>
                <a:cubicBezTo>
                  <a:pt x="1625798" y="792867"/>
                  <a:pt x="1634317" y="787643"/>
                  <a:pt x="1643743" y="785072"/>
                </a:cubicBezTo>
                <a:cubicBezTo>
                  <a:pt x="1654390" y="782168"/>
                  <a:pt x="1665542" y="781603"/>
                  <a:pt x="1676400" y="779629"/>
                </a:cubicBezTo>
                <a:cubicBezTo>
                  <a:pt x="1685502" y="777974"/>
                  <a:pt x="1694543" y="776000"/>
                  <a:pt x="1703614" y="774186"/>
                </a:cubicBezTo>
                <a:cubicBezTo>
                  <a:pt x="1714500" y="768743"/>
                  <a:pt x="1724614" y="761354"/>
                  <a:pt x="1736272" y="757857"/>
                </a:cubicBezTo>
                <a:cubicBezTo>
                  <a:pt x="1802328" y="738040"/>
                  <a:pt x="1856694" y="737317"/>
                  <a:pt x="1926772" y="730643"/>
                </a:cubicBezTo>
                <a:cubicBezTo>
                  <a:pt x="1935843" y="728829"/>
                  <a:pt x="1944770" y="726001"/>
                  <a:pt x="1953986" y="725200"/>
                </a:cubicBezTo>
                <a:cubicBezTo>
                  <a:pt x="1986570" y="722366"/>
                  <a:pt x="2019550" y="724176"/>
                  <a:pt x="2051957" y="719757"/>
                </a:cubicBezTo>
                <a:cubicBezTo>
                  <a:pt x="2059996" y="718661"/>
                  <a:pt x="2065714" y="710137"/>
                  <a:pt x="2073729" y="708872"/>
                </a:cubicBezTo>
                <a:cubicBezTo>
                  <a:pt x="2100670" y="704618"/>
                  <a:pt x="2128158" y="705243"/>
                  <a:pt x="2155372" y="703429"/>
                </a:cubicBezTo>
                <a:cubicBezTo>
                  <a:pt x="2184400" y="696172"/>
                  <a:pt x="2215694" y="695038"/>
                  <a:pt x="2242457" y="681657"/>
                </a:cubicBezTo>
                <a:cubicBezTo>
                  <a:pt x="2256971" y="674400"/>
                  <a:pt x="2271227" y="666601"/>
                  <a:pt x="2286000" y="659886"/>
                </a:cubicBezTo>
                <a:cubicBezTo>
                  <a:pt x="2291223" y="657512"/>
                  <a:pt x="2296617" y="654979"/>
                  <a:pt x="2302329" y="654443"/>
                </a:cubicBezTo>
                <a:cubicBezTo>
                  <a:pt x="2354838" y="649520"/>
                  <a:pt x="2407558" y="647186"/>
                  <a:pt x="2460172" y="643557"/>
                </a:cubicBezTo>
                <a:cubicBezTo>
                  <a:pt x="2480129" y="636300"/>
                  <a:pt x="2499670" y="627778"/>
                  <a:pt x="2520043" y="621786"/>
                </a:cubicBezTo>
                <a:cubicBezTo>
                  <a:pt x="2530630" y="618672"/>
                  <a:pt x="2541687" y="617054"/>
                  <a:pt x="2552700" y="616343"/>
                </a:cubicBezTo>
                <a:cubicBezTo>
                  <a:pt x="2597999" y="613420"/>
                  <a:pt x="2643415" y="612714"/>
                  <a:pt x="2688772" y="610900"/>
                </a:cubicBezTo>
                <a:cubicBezTo>
                  <a:pt x="2696029" y="607271"/>
                  <a:pt x="2702529" y="601279"/>
                  <a:pt x="2710543" y="600014"/>
                </a:cubicBezTo>
                <a:cubicBezTo>
                  <a:pt x="2737484" y="595760"/>
                  <a:pt x="2765061" y="597427"/>
                  <a:pt x="2792186" y="594572"/>
                </a:cubicBezTo>
                <a:cubicBezTo>
                  <a:pt x="2799625" y="593789"/>
                  <a:pt x="2806486" y="589503"/>
                  <a:pt x="2813957" y="589129"/>
                </a:cubicBezTo>
                <a:cubicBezTo>
                  <a:pt x="2879215" y="585866"/>
                  <a:pt x="2944586" y="585500"/>
                  <a:pt x="3009900" y="583686"/>
                </a:cubicBezTo>
                <a:cubicBezTo>
                  <a:pt x="3052779" y="562246"/>
                  <a:pt x="3015729" y="577466"/>
                  <a:pt x="3091543" y="567357"/>
                </a:cubicBezTo>
                <a:cubicBezTo>
                  <a:pt x="3098958" y="566368"/>
                  <a:pt x="3105909" y="562972"/>
                  <a:pt x="3113314" y="561914"/>
                </a:cubicBezTo>
                <a:cubicBezTo>
                  <a:pt x="3156755" y="555708"/>
                  <a:pt x="3200400" y="551029"/>
                  <a:pt x="3243943" y="545586"/>
                </a:cubicBezTo>
                <a:cubicBezTo>
                  <a:pt x="3304377" y="530477"/>
                  <a:pt x="3234938" y="546761"/>
                  <a:pt x="3369129" y="529257"/>
                </a:cubicBezTo>
                <a:cubicBezTo>
                  <a:pt x="3376547" y="528289"/>
                  <a:pt x="3383442" y="524388"/>
                  <a:pt x="3390900" y="523814"/>
                </a:cubicBezTo>
                <a:cubicBezTo>
                  <a:pt x="3430738" y="520750"/>
                  <a:pt x="3470729" y="520186"/>
                  <a:pt x="3510643" y="518372"/>
                </a:cubicBezTo>
                <a:cubicBezTo>
                  <a:pt x="3560583" y="493401"/>
                  <a:pt x="3530300" y="505875"/>
                  <a:pt x="3630386" y="491157"/>
                </a:cubicBezTo>
                <a:cubicBezTo>
                  <a:pt x="3659329" y="486901"/>
                  <a:pt x="3688463" y="484056"/>
                  <a:pt x="3717472" y="480272"/>
                </a:cubicBezTo>
                <a:cubicBezTo>
                  <a:pt x="3730193" y="478613"/>
                  <a:pt x="3742872" y="476643"/>
                  <a:pt x="3755572" y="474829"/>
                </a:cubicBezTo>
                <a:cubicBezTo>
                  <a:pt x="3779106" y="463062"/>
                  <a:pt x="3821270" y="439412"/>
                  <a:pt x="3848100" y="436729"/>
                </a:cubicBezTo>
                <a:lnTo>
                  <a:pt x="3902529" y="431286"/>
                </a:lnTo>
                <a:cubicBezTo>
                  <a:pt x="3939347" y="412876"/>
                  <a:pt x="3910620" y="424372"/>
                  <a:pt x="3962400" y="414957"/>
                </a:cubicBezTo>
                <a:cubicBezTo>
                  <a:pt x="3969760" y="413619"/>
                  <a:pt x="3976837" y="410981"/>
                  <a:pt x="3984172" y="409514"/>
                </a:cubicBezTo>
                <a:cubicBezTo>
                  <a:pt x="3994993" y="407350"/>
                  <a:pt x="4005943" y="405886"/>
                  <a:pt x="4016829" y="404072"/>
                </a:cubicBezTo>
                <a:cubicBezTo>
                  <a:pt x="4022272" y="400443"/>
                  <a:pt x="4027306" y="396111"/>
                  <a:pt x="4033157" y="393186"/>
                </a:cubicBezTo>
                <a:cubicBezTo>
                  <a:pt x="4040964" y="389282"/>
                  <a:pt x="4064283" y="384044"/>
                  <a:pt x="4071257" y="382300"/>
                </a:cubicBezTo>
                <a:cubicBezTo>
                  <a:pt x="4099910" y="353649"/>
                  <a:pt x="4073566" y="375703"/>
                  <a:pt x="4114800" y="355086"/>
                </a:cubicBezTo>
                <a:cubicBezTo>
                  <a:pt x="4139454" y="342759"/>
                  <a:pt x="4128630" y="337247"/>
                  <a:pt x="4163786" y="327872"/>
                </a:cubicBezTo>
                <a:cubicBezTo>
                  <a:pt x="4179660" y="323639"/>
                  <a:pt x="4196443" y="324243"/>
                  <a:pt x="4212772" y="322429"/>
                </a:cubicBezTo>
                <a:cubicBezTo>
                  <a:pt x="4262957" y="309882"/>
                  <a:pt x="4200937" y="325979"/>
                  <a:pt x="4267200" y="306100"/>
                </a:cubicBezTo>
                <a:cubicBezTo>
                  <a:pt x="4274365" y="303950"/>
                  <a:pt x="4281652" y="302198"/>
                  <a:pt x="4288972" y="300657"/>
                </a:cubicBezTo>
                <a:cubicBezTo>
                  <a:pt x="4316130" y="294940"/>
                  <a:pt x="4343140" y="288254"/>
                  <a:pt x="4370614" y="284329"/>
                </a:cubicBezTo>
                <a:cubicBezTo>
                  <a:pt x="4406714" y="279172"/>
                  <a:pt x="4443186" y="277072"/>
                  <a:pt x="4479472" y="273443"/>
                </a:cubicBezTo>
                <a:lnTo>
                  <a:pt x="4528457" y="262557"/>
                </a:lnTo>
                <a:cubicBezTo>
                  <a:pt x="4535746" y="260875"/>
                  <a:pt x="4542894" y="258581"/>
                  <a:pt x="4550229" y="257114"/>
                </a:cubicBezTo>
                <a:cubicBezTo>
                  <a:pt x="4561050" y="254950"/>
                  <a:pt x="4572000" y="253486"/>
                  <a:pt x="4582886" y="251672"/>
                </a:cubicBezTo>
                <a:cubicBezTo>
                  <a:pt x="4588329" y="249858"/>
                  <a:pt x="4593719" y="247878"/>
                  <a:pt x="4599214" y="246229"/>
                </a:cubicBezTo>
                <a:cubicBezTo>
                  <a:pt x="4631566" y="236523"/>
                  <a:pt x="4631830" y="236714"/>
                  <a:pt x="4659086" y="229900"/>
                </a:cubicBezTo>
                <a:cubicBezTo>
                  <a:pt x="4712478" y="197866"/>
                  <a:pt x="4668551" y="218592"/>
                  <a:pt x="4767943" y="208129"/>
                </a:cubicBezTo>
                <a:cubicBezTo>
                  <a:pt x="4775382" y="207346"/>
                  <a:pt x="4782242" y="203031"/>
                  <a:pt x="4789714" y="202686"/>
                </a:cubicBezTo>
                <a:cubicBezTo>
                  <a:pt x="4900327" y="197581"/>
                  <a:pt x="5011057" y="195429"/>
                  <a:pt x="5121729" y="191800"/>
                </a:cubicBezTo>
                <a:cubicBezTo>
                  <a:pt x="5195588" y="173334"/>
                  <a:pt x="5071439" y="202830"/>
                  <a:pt x="5268686" y="180914"/>
                </a:cubicBezTo>
                <a:cubicBezTo>
                  <a:pt x="5276750" y="180018"/>
                  <a:pt x="5282362" y="170581"/>
                  <a:pt x="5290457" y="170029"/>
                </a:cubicBezTo>
                <a:cubicBezTo>
                  <a:pt x="5362883" y="165091"/>
                  <a:pt x="5435600" y="166400"/>
                  <a:pt x="5508172" y="164586"/>
                </a:cubicBezTo>
                <a:cubicBezTo>
                  <a:pt x="5638130" y="121267"/>
                  <a:pt x="5561201" y="139416"/>
                  <a:pt x="5742214" y="126486"/>
                </a:cubicBezTo>
                <a:cubicBezTo>
                  <a:pt x="5791344" y="114204"/>
                  <a:pt x="5731473" y="128139"/>
                  <a:pt x="5812972" y="115600"/>
                </a:cubicBezTo>
                <a:cubicBezTo>
                  <a:pt x="5820365" y="114463"/>
                  <a:pt x="5827454" y="111839"/>
                  <a:pt x="5834743" y="110157"/>
                </a:cubicBezTo>
                <a:lnTo>
                  <a:pt x="5883729" y="99272"/>
                </a:lnTo>
                <a:cubicBezTo>
                  <a:pt x="5891018" y="97590"/>
                  <a:pt x="5898040" y="94382"/>
                  <a:pt x="5905500" y="93829"/>
                </a:cubicBezTo>
                <a:cubicBezTo>
                  <a:pt x="5947154" y="90743"/>
                  <a:pt x="5988957" y="90200"/>
                  <a:pt x="6030686" y="88386"/>
                </a:cubicBezTo>
                <a:cubicBezTo>
                  <a:pt x="6077974" y="64741"/>
                  <a:pt x="6035763" y="82379"/>
                  <a:pt x="6128657" y="72057"/>
                </a:cubicBezTo>
                <a:cubicBezTo>
                  <a:pt x="6136092" y="71231"/>
                  <a:pt x="6142985" y="67358"/>
                  <a:pt x="6150429" y="66614"/>
                </a:cubicBezTo>
                <a:cubicBezTo>
                  <a:pt x="6179370" y="63720"/>
                  <a:pt x="6208486" y="62986"/>
                  <a:pt x="6237514" y="61172"/>
                </a:cubicBezTo>
                <a:cubicBezTo>
                  <a:pt x="6289298" y="35280"/>
                  <a:pt x="6242133" y="55289"/>
                  <a:pt x="6351814" y="44843"/>
                </a:cubicBezTo>
                <a:cubicBezTo>
                  <a:pt x="6359261" y="44134"/>
                  <a:pt x="6366219" y="40700"/>
                  <a:pt x="6373586" y="39400"/>
                </a:cubicBezTo>
                <a:cubicBezTo>
                  <a:pt x="6397086" y="35253"/>
                  <a:pt x="6420757" y="32143"/>
                  <a:pt x="6444343" y="28514"/>
                </a:cubicBezTo>
                <a:cubicBezTo>
                  <a:pt x="6507317" y="7526"/>
                  <a:pt x="6441756" y="28134"/>
                  <a:pt x="6602186" y="6743"/>
                </a:cubicBezTo>
                <a:cubicBezTo>
                  <a:pt x="6682611" y="-3981"/>
                  <a:pt x="6507239" y="1300"/>
                  <a:pt x="6689272" y="1300"/>
                </a:cubicBezTo>
              </a:path>
            </a:pathLst>
          </a:cu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C055CA6-218D-40F8-912D-4136F8DF4D69}"/>
              </a:ext>
            </a:extLst>
          </p:cNvPr>
          <p:cNvSpPr/>
          <p:nvPr/>
        </p:nvSpPr>
        <p:spPr>
          <a:xfrm flipH="1">
            <a:off x="1831975" y="2184682"/>
            <a:ext cx="1373868" cy="986810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mirror&#10;&#10;Description automatically generated">
            <a:extLst>
              <a:ext uri="{FF2B5EF4-FFF2-40B4-BE49-F238E27FC236}">
                <a16:creationId xmlns:a16="http://schemas.microsoft.com/office/drawing/2014/main" id="{8A3C6538-77B1-4B3A-9A4A-65DF6EA1C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" y="51058"/>
            <a:ext cx="9144000" cy="6147184"/>
          </a:xfrm>
        </p:spPr>
      </p:pic>
    </p:spTree>
    <p:extLst>
      <p:ext uri="{BB962C8B-B14F-4D97-AF65-F5344CB8AC3E}">
        <p14:creationId xmlns:p14="http://schemas.microsoft.com/office/powerpoint/2010/main" val="2470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20333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U.S. Educational Requirements 2024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6637650" y="6427866"/>
            <a:ext cx="20322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EMSI 2020.2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7A75113-FA4A-4CDF-8249-5E7C937FFE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811" y="750927"/>
          <a:ext cx="8970378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1C18A52-8324-451B-835F-2F76624B4027}"/>
              </a:ext>
            </a:extLst>
          </p:cNvPr>
          <p:cNvSpPr txBox="1"/>
          <p:nvPr/>
        </p:nvSpPr>
        <p:spPr>
          <a:xfrm>
            <a:off x="86811" y="5370175"/>
            <a:ext cx="251742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school or less  63%</a:t>
            </a:r>
          </a:p>
          <a:p>
            <a:r>
              <a:rPr lang="en-US" dirty="0"/>
              <a:t>BA or higher             37%</a:t>
            </a:r>
          </a:p>
        </p:txBody>
      </p:sp>
    </p:spTree>
    <p:extLst>
      <p:ext uri="{BB962C8B-B14F-4D97-AF65-F5344CB8AC3E}">
        <p14:creationId xmlns:p14="http://schemas.microsoft.com/office/powerpoint/2010/main" val="30590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AAFE2-2FAF-4F78-9E7E-4C90D7E0F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AEF65-8C9A-489C-BA3B-6E8BDC3C7183}"/>
              </a:ext>
            </a:extLst>
          </p:cNvPr>
          <p:cNvSpPr txBox="1"/>
          <p:nvPr/>
        </p:nvSpPr>
        <p:spPr>
          <a:xfrm>
            <a:off x="0" y="0"/>
            <a:ext cx="9134475" cy="835293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3600" b="1" dirty="0">
                <a:solidFill>
                  <a:schemeClr val="bg1"/>
                </a:solidFill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en-US" sz="3600" b="1" dirty="0">
                <a:solidFill>
                  <a:schemeClr val="bg1"/>
                </a:solidFill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Tech Sector Employment Growth, 2014-2019</a:t>
            </a:r>
            <a:endParaRPr lang="en-US" sz="36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lnSpc>
                <a:spcPts val="1800"/>
              </a:lnSpc>
            </a:pP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9FBDE4-B9C2-4F5D-A20D-BF3EC13D2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0" y="872921"/>
            <a:ext cx="8727024" cy="5324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2F0B69-0F5D-4102-BA79-3FB2D92EA881}"/>
              </a:ext>
            </a:extLst>
          </p:cNvPr>
          <p:cNvSpPr txBox="1"/>
          <p:nvPr/>
        </p:nvSpPr>
        <p:spPr>
          <a:xfrm>
            <a:off x="7409595" y="4040748"/>
            <a:ext cx="280226" cy="300082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5BE3D-6ABD-48B7-9F4A-78B0B7CCE451}"/>
              </a:ext>
            </a:extLst>
          </p:cNvPr>
          <p:cNvSpPr txBox="1"/>
          <p:nvPr/>
        </p:nvSpPr>
        <p:spPr>
          <a:xfrm>
            <a:off x="7409595" y="4453849"/>
            <a:ext cx="28022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E1E7F3-6207-4FC5-8C50-9DFA38352B41}"/>
              </a:ext>
            </a:extLst>
          </p:cNvPr>
          <p:cNvSpPr txBox="1"/>
          <p:nvPr/>
        </p:nvSpPr>
        <p:spPr>
          <a:xfrm>
            <a:off x="7409595" y="4858956"/>
            <a:ext cx="280226" cy="3000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77CF60-C6F7-4149-98D8-361EA34A071E}"/>
              </a:ext>
            </a:extLst>
          </p:cNvPr>
          <p:cNvSpPr txBox="1"/>
          <p:nvPr/>
        </p:nvSpPr>
        <p:spPr>
          <a:xfrm>
            <a:off x="7666408" y="4010256"/>
            <a:ext cx="11761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 1 - 10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7DC4C3-CCCC-457D-8B8C-8DC726F30DCD}"/>
              </a:ext>
            </a:extLst>
          </p:cNvPr>
          <p:cNvSpPr txBox="1"/>
          <p:nvPr/>
        </p:nvSpPr>
        <p:spPr>
          <a:xfrm>
            <a:off x="7666408" y="4435436"/>
            <a:ext cx="1225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11 - 40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97C4AA-4651-4CF8-A919-4C0BE8EE95CA}"/>
              </a:ext>
            </a:extLst>
          </p:cNvPr>
          <p:cNvSpPr txBox="1"/>
          <p:nvPr/>
        </p:nvSpPr>
        <p:spPr>
          <a:xfrm>
            <a:off x="7666408" y="4843968"/>
            <a:ext cx="1225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41 - 50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18B75-4210-4D3A-B029-8DFA5AC15A09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2212A-1B6B-430D-9A72-F3B2E95F7C88}"/>
              </a:ext>
            </a:extLst>
          </p:cNvPr>
          <p:cNvSpPr txBox="1"/>
          <p:nvPr/>
        </p:nvSpPr>
        <p:spPr>
          <a:xfrm>
            <a:off x="6637650" y="6427866"/>
            <a:ext cx="20322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EMSI 2020.2</a:t>
            </a:r>
          </a:p>
        </p:txBody>
      </p:sp>
    </p:spTree>
    <p:extLst>
      <p:ext uri="{BB962C8B-B14F-4D97-AF65-F5344CB8AC3E}">
        <p14:creationId xmlns:p14="http://schemas.microsoft.com/office/powerpoint/2010/main" val="16264841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44134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Relationship between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Crime Rate &amp; Poverty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5654842" y="6427866"/>
            <a:ext cx="30150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Census Bureau and FBI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222E9E1-9C97-463E-B0ED-DAAC0FF9C4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564207"/>
              </p:ext>
            </p:extLst>
          </p:nvPr>
        </p:nvGraphicFramePr>
        <p:xfrm>
          <a:off x="-9525" y="790605"/>
          <a:ext cx="9057189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4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6193A59-D629-43F9-AA07-C81C4C3AA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87557"/>
            <a:ext cx="9255190" cy="630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002134"/>
            <a:ext cx="4198751" cy="246073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Follow on twitter 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@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tedabernathy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Link to me on LinkedIn Ted Abernathy</a:t>
            </a:r>
          </a:p>
        </p:txBody>
      </p:sp>
      <p:sp>
        <p:nvSpPr>
          <p:cNvPr id="5" name="Rectangle 4"/>
          <p:cNvSpPr/>
          <p:nvPr/>
        </p:nvSpPr>
        <p:spPr>
          <a:xfrm>
            <a:off x="5165590" y="380608"/>
            <a:ext cx="3968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ted@econleadership.com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F4FE6266-DA6C-4571-B6ED-C450D6D41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69" y="3657600"/>
            <a:ext cx="4201425" cy="250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306D8-CEE6-400F-9DBC-95A97B626AB1}"/>
              </a:ext>
            </a:extLst>
          </p:cNvPr>
          <p:cNvSpPr txBox="1"/>
          <p:nvPr/>
        </p:nvSpPr>
        <p:spPr>
          <a:xfrm>
            <a:off x="5058435" y="0"/>
            <a:ext cx="407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www.econleadership.com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A701DD-6951-4367-AF07-5B39A23363E1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EF4356-3A41-467D-83D4-182A10C7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" y="6388199"/>
            <a:ext cx="2193925" cy="458072"/>
          </a:xfrm>
          <a:prstGeom prst="rect">
            <a:avLst/>
          </a:prstGeom>
        </p:spPr>
      </p:pic>
      <p:pic>
        <p:nvPicPr>
          <p:cNvPr id="10" name="Picture 9" descr="A close up of a blackboard&#10;&#10;Description generated with very high confidence">
            <a:extLst>
              <a:ext uri="{FF2B5EF4-FFF2-40B4-BE49-F238E27FC236}">
                <a16:creationId xmlns:a16="http://schemas.microsoft.com/office/drawing/2014/main" id="{C6638F88-82C4-47B1-8E79-745BDEE60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0"/>
            <a:ext cx="4703815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B4D5B7-C34B-438C-9BC2-C432C811A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39" y="3778241"/>
            <a:ext cx="2237903" cy="2317759"/>
          </a:xfrm>
          <a:prstGeom prst="rect">
            <a:avLst/>
          </a:prstGeom>
          <a:ln w="63500">
            <a:solidFill>
              <a:schemeClr val="accent3"/>
            </a:solidFill>
          </a:ln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2C8487C-14E3-47F4-8094-92ADA9DA9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" y="3714141"/>
            <a:ext cx="2206034" cy="244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823355045"/>
              </p:ext>
            </p:extLst>
          </p:nvPr>
        </p:nvGraphicFramePr>
        <p:xfrm>
          <a:off x="-9525" y="685800"/>
          <a:ext cx="8991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Employment Gains/Losses By Sector for the US &amp; West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399" y="6330471"/>
            <a:ext cx="378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cs typeface="Arial" charset="0"/>
              </a:rPr>
              <a:t>Source: US Bureau of Labor Statistics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21714-94AF-4612-AFF3-4AC123EAD7A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3028E-A74F-4279-BD6E-7E4FFD1D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2999447341"/>
              </p:ext>
            </p:extLst>
          </p:nvPr>
        </p:nvGraphicFramePr>
        <p:xfrm>
          <a:off x="-9525" y="468085"/>
          <a:ext cx="8991600" cy="5748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Employment Gains/Losses By Sector for 4 US Regions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21714-94AF-4612-AFF3-4AC123EAD7A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3028E-A74F-4279-BD6E-7E4FFD1D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15AB97-B7C6-4F58-9872-145DA6A6297D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16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All States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134293"/>
              </p:ext>
            </p:extLst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982231"/>
            <a:ext cx="8213559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910A0D-05AE-4F84-A640-A87EF0EFEBB9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25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4 U.S. Regions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>
            <a:cxnSpLocks/>
          </p:cNvCxnSpPr>
          <p:nvPr/>
        </p:nvCxnSpPr>
        <p:spPr>
          <a:xfrm>
            <a:off x="673620" y="3806593"/>
            <a:ext cx="837601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8252A1-3645-4247-AF08-B86DDFDFB0EE}"/>
              </a:ext>
            </a:extLst>
          </p:cNvPr>
          <p:cNvSpPr txBox="1"/>
          <p:nvPr/>
        </p:nvSpPr>
        <p:spPr>
          <a:xfrm>
            <a:off x="6154994" y="6365667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703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10324</TotalTime>
  <Words>1418</Words>
  <Application>Microsoft Office PowerPoint</Application>
  <PresentationFormat>On-screen Show (4:3)</PresentationFormat>
  <Paragraphs>381</Paragraphs>
  <Slides>59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&amp;quot</vt:lpstr>
      <vt:lpstr>AR BONNIE</vt:lpstr>
      <vt:lpstr>Arial</vt:lpstr>
      <vt:lpstr>Avenir Book</vt:lpstr>
      <vt:lpstr>Calibri</vt:lpstr>
      <vt:lpstr>Calibri Light</vt:lpstr>
      <vt:lpstr>Eras Bold ITC</vt:lpstr>
      <vt:lpstr>Museo Sans 700</vt:lpstr>
      <vt:lpstr>Times New Roman</vt:lpstr>
      <vt:lpstr>Wingdings</vt:lpstr>
      <vt:lpstr>Office Theme</vt:lpstr>
      <vt:lpstr>PowerPoint Presentation</vt:lpstr>
      <vt:lpstr>PowerPoint Presentation</vt:lpstr>
      <vt:lpstr> USA Nonfarm Payroll Employment</vt:lpstr>
      <vt:lpstr> USA Nonfarm Payroll Employment</vt:lpstr>
      <vt:lpstr>PowerPoint Presentation</vt:lpstr>
      <vt:lpstr>PowerPoint Presentation</vt:lpstr>
      <vt:lpstr>PowerPoint Presentation</vt:lpstr>
      <vt:lpstr>All States 1-Year  Total Non-Farm Employment  Percentage Change May 2019 to May 2020</vt:lpstr>
      <vt:lpstr>4 U.S. Regions 1-Year  Total Non-Farm Employment  Percentage Change May 2019 to May 2020</vt:lpstr>
      <vt:lpstr>West Region 1-Year  Total Non-Farm Employment  Percentage Change May 2019 to May 2020</vt:lpstr>
      <vt:lpstr>Change in Average Annual Jobs 2014-2019 for 4 U.S. Regions</vt:lpstr>
      <vt:lpstr>PowerPoint Presentation</vt:lpstr>
      <vt:lpstr>PowerPoint Presentation</vt:lpstr>
      <vt:lpstr>PowerPoint Presentation</vt:lpstr>
      <vt:lpstr>Change in Per Capita GDP 2014-2019 for 4 U.S. Regions</vt:lpstr>
      <vt:lpstr>Change in Per Capita GDP 2014-2019 for the West Region</vt:lpstr>
      <vt:lpstr>Change in Per Capita Personal Income 2014-2019 for 4 U.S. Regions</vt:lpstr>
      <vt:lpstr>Change in Personal Per Capita Income for the West Region 2014-2019</vt:lpstr>
      <vt:lpstr>Productivity Million Dollars of GDP per 1,000 Workers - 2018</vt:lpstr>
      <vt:lpstr>Productivity in the 4 U.S. Regions Million Dollars of GDP per 1,000 Workers - 2018</vt:lpstr>
      <vt:lpstr>Productivity in the West Region Million Dollars of GDP per 1,000 Workers - 2018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Constant  (Accelerated) Disruption</vt:lpstr>
      <vt:lpstr>PowerPoint Presentation</vt:lpstr>
      <vt:lpstr>PowerPoint Presentation</vt:lpstr>
      <vt:lpstr>People and Companies Might Reconsider Location</vt:lpstr>
      <vt:lpstr>PowerPoint Presentation</vt:lpstr>
      <vt:lpstr> Remote Rules!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Reshoring &amp; US Supply Chain Evolution</vt:lpstr>
      <vt:lpstr>PowerPoint Presentation</vt:lpstr>
      <vt:lpstr>Total Export of Goods Per Capita West Region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Kendall Abernathy</dc:creator>
  <cp:lastModifiedBy>Ted Abernathy</cp:lastModifiedBy>
  <cp:revision>274</cp:revision>
  <dcterms:created xsi:type="dcterms:W3CDTF">2018-02-12T14:53:01Z</dcterms:created>
  <dcterms:modified xsi:type="dcterms:W3CDTF">2020-06-30T20:57:34Z</dcterms:modified>
</cp:coreProperties>
</file>