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660" r:id="rId2"/>
  </p:sldMasterIdLst>
  <p:notesMasterIdLst>
    <p:notesMasterId r:id="rId26"/>
  </p:notesMasterIdLst>
  <p:handoutMasterIdLst>
    <p:handoutMasterId r:id="rId27"/>
  </p:handoutMasterIdLst>
  <p:sldIdLst>
    <p:sldId id="256" r:id="rId3"/>
    <p:sldId id="305" r:id="rId4"/>
    <p:sldId id="298" r:id="rId5"/>
    <p:sldId id="373" r:id="rId6"/>
    <p:sldId id="370" r:id="rId7"/>
    <p:sldId id="275" r:id="rId8"/>
    <p:sldId id="380" r:id="rId9"/>
    <p:sldId id="384" r:id="rId10"/>
    <p:sldId id="385" r:id="rId11"/>
    <p:sldId id="363" r:id="rId12"/>
    <p:sldId id="382" r:id="rId13"/>
    <p:sldId id="387" r:id="rId14"/>
    <p:sldId id="381" r:id="rId15"/>
    <p:sldId id="386" r:id="rId16"/>
    <p:sldId id="368" r:id="rId17"/>
    <p:sldId id="383" r:id="rId18"/>
    <p:sldId id="371" r:id="rId19"/>
    <p:sldId id="375" r:id="rId20"/>
    <p:sldId id="376" r:id="rId21"/>
    <p:sldId id="379" r:id="rId22"/>
    <p:sldId id="342" r:id="rId23"/>
    <p:sldId id="378" r:id="rId24"/>
    <p:sldId id="296" r:id="rId25"/>
  </p:sldIdLst>
  <p:sldSz cx="9144000" cy="6858000" type="screen4x3"/>
  <p:notesSz cx="7010400" cy="92964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3E8FED66-4E35-4DC0-9789-E7DE6DA96A76}">
          <p14:sldIdLst>
            <p14:sldId id="256"/>
            <p14:sldId id="305"/>
            <p14:sldId id="298"/>
            <p14:sldId id="373"/>
            <p14:sldId id="370"/>
            <p14:sldId id="275"/>
            <p14:sldId id="380"/>
            <p14:sldId id="384"/>
            <p14:sldId id="385"/>
            <p14:sldId id="363"/>
            <p14:sldId id="382"/>
            <p14:sldId id="387"/>
            <p14:sldId id="381"/>
            <p14:sldId id="386"/>
            <p14:sldId id="368"/>
            <p14:sldId id="383"/>
            <p14:sldId id="371"/>
          </p14:sldIdLst>
        </p14:section>
        <p14:section name="Untitled Section" id="{58B2185B-B51D-4BB0-A758-54EFA4A512EE}">
          <p14:sldIdLst>
            <p14:sldId id="375"/>
            <p14:sldId id="376"/>
            <p14:sldId id="379"/>
            <p14:sldId id="342"/>
            <p14:sldId id="378"/>
            <p14:sldId id="296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0206" autoAdjust="0"/>
    <p:restoredTop sz="78634" autoAdjust="0"/>
  </p:normalViewPr>
  <p:slideViewPr>
    <p:cSldViewPr>
      <p:cViewPr varScale="1">
        <p:scale>
          <a:sx n="61" d="100"/>
          <a:sy n="61" d="100"/>
        </p:scale>
        <p:origin x="922" y="53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3528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handoutMaster" Target="handoutMasters/handoutMaster1.xml"/><Relationship Id="rId30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BFCEAD6B-0124-45B9-8A8D-4C8BB4C42318}" type="datetimeFigureOut">
              <a:rPr lang="en-US" smtClean="0"/>
              <a:t>1/29/2019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58E42C69-EFE9-44E1-B391-B7A82290308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5994841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BEE83C48-6BFB-4EDD-BF8D-E4D60D556AF2}" type="datetimeFigureOut">
              <a:rPr lang="en-US" smtClean="0"/>
              <a:t>1/29/2019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5FE97708-8AC0-4253-A007-9C54F2309CC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2706259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200" u="sng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E97708-8AC0-4253-A007-9C54F2309CC1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6814531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E97708-8AC0-4253-A007-9C54F2309CC1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5315487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FE97708-8AC0-4253-A007-9C54F2309CC1}" type="slidenum">
              <a: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21</a:t>
            </a:fld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245897215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692511"/>
            <a:ext cx="7772400" cy="1470025"/>
          </a:xfrm>
        </p:spPr>
        <p:txBody>
          <a:bodyPr/>
          <a:lstStyle>
            <a:lvl1pPr>
              <a:defRPr b="0" i="0">
                <a:latin typeface="Trade Gothic LT Std" pitchFamily="34" charset="0"/>
                <a:cs typeface="Trade Gothic LT Std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267684"/>
            <a:ext cx="6400800" cy="1259003"/>
          </a:xfrm>
        </p:spPr>
        <p:txBody>
          <a:bodyPr/>
          <a:lstStyle>
            <a:lvl1pPr marL="0" indent="0" algn="ctr">
              <a:buNone/>
              <a:defRPr b="0" i="0">
                <a:solidFill>
                  <a:schemeClr val="bg1"/>
                </a:solidFill>
                <a:latin typeface="Trade Gothic LT Std Light"/>
                <a:cs typeface="Trade Gothic LT Std Ligh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85800" y="6519863"/>
            <a:ext cx="1905000" cy="2762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2541239-CED1-40DB-BB7D-8D9608CAC587}" type="datetimeFigureOut">
              <a:rPr lang="en-US"/>
              <a:pPr>
                <a:defRPr/>
              </a:pPr>
              <a:t>1/29/2019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519863"/>
            <a:ext cx="2895600" cy="2762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519863"/>
            <a:ext cx="1905000" cy="2762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B44808D-B7BB-4E94-AD7E-B6C2F32967A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7896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01438"/>
            <a:ext cx="3494458" cy="1166393"/>
          </a:xfrm>
        </p:spPr>
        <p:txBody>
          <a:bodyPr anchor="b">
            <a:normAutofit/>
          </a:bodyPr>
          <a:lstStyle>
            <a:lvl1pPr algn="l">
              <a:defRPr sz="2800" b="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77021" y="501439"/>
            <a:ext cx="4609778" cy="562472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787740"/>
            <a:ext cx="3494458" cy="433842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82B293-128D-411B-A3B8-12688319DF12}" type="datetimeFigureOut">
              <a:rPr lang="en-US"/>
              <a:pPr>
                <a:defRPr/>
              </a:pPr>
              <a:t>1/29/2019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9B7833-11CD-4B23-A528-4DD45874196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997473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06527B-0866-4011-84D4-11A35732252C}" type="datetimeFigureOut">
              <a:rPr lang="en-US"/>
              <a:pPr>
                <a:defRPr/>
              </a:pPr>
              <a:t>1/29/2019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E944C0-4EAC-4617-96CC-BA23BEA6144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520987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 i="0">
                <a:latin typeface="Trade Gothic LT Std" pitchFamily="34" charset="0"/>
                <a:cs typeface="Trade Gothic LT Std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88720" y="3619083"/>
            <a:ext cx="6776720" cy="2343684"/>
          </a:xfrm>
        </p:spPr>
        <p:txBody>
          <a:bodyPr/>
          <a:lstStyle>
            <a:lvl1pPr>
              <a:defRPr b="0" i="0">
                <a:solidFill>
                  <a:schemeClr val="bg1"/>
                </a:solidFill>
                <a:latin typeface="Trade Gothic LT Std Light"/>
                <a:cs typeface="Trade Gothic LT Std Light"/>
              </a:defRPr>
            </a:lvl1pPr>
            <a:lvl2pPr>
              <a:defRPr b="0" i="0">
                <a:solidFill>
                  <a:schemeClr val="bg1"/>
                </a:solidFill>
                <a:latin typeface="Trade Gothic LT Std Light"/>
                <a:cs typeface="Trade Gothic LT Std Light"/>
              </a:defRPr>
            </a:lvl2pPr>
            <a:lvl3pPr>
              <a:defRPr b="0" i="0">
                <a:solidFill>
                  <a:schemeClr val="bg1"/>
                </a:solidFill>
                <a:latin typeface="Trade Gothic LT Std Light"/>
                <a:cs typeface="Trade Gothic LT Std Light"/>
              </a:defRPr>
            </a:lvl3pPr>
            <a:lvl4pPr>
              <a:defRPr b="0" i="0">
                <a:solidFill>
                  <a:schemeClr val="bg1"/>
                </a:solidFill>
                <a:latin typeface="Trade Gothic LT Std Light"/>
                <a:cs typeface="Trade Gothic LT Std Light"/>
              </a:defRPr>
            </a:lvl4pPr>
            <a:lvl5pPr>
              <a:defRPr b="0" i="0">
                <a:solidFill>
                  <a:schemeClr val="bg1"/>
                </a:solidFill>
                <a:latin typeface="Trade Gothic LT Std Light"/>
                <a:cs typeface="Trade Gothic LT Std Ligh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0713" y="6526213"/>
            <a:ext cx="1970087" cy="2603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8695BA2-0098-4A8A-A6B2-F84D8F581F7E}" type="datetimeFigureOut">
              <a:rPr lang="en-US"/>
              <a:pPr>
                <a:defRPr/>
              </a:pPr>
              <a:t>1/29/2019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526213"/>
            <a:ext cx="2895600" cy="2603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526213"/>
            <a:ext cx="1982788" cy="2603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970ADC0-F188-47B0-873A-13E724CA450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229680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 i="0">
                <a:latin typeface="Trade Gothic LT Std" pitchFamily="34" charset="0"/>
                <a:cs typeface="Trade Gothic LT Std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33C451-025E-48DB-B9D7-31D9F208F8D4}" type="datetimeFigureOut">
              <a:rPr lang="en-US"/>
              <a:pPr>
                <a:defRPr/>
              </a:pPr>
              <a:t>1/29/2019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E4898F-DF9F-4AEE-A073-8180B64EBFE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664845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994856"/>
            <a:ext cx="2666999" cy="1162050"/>
          </a:xfrm>
        </p:spPr>
        <p:txBody>
          <a:bodyPr>
            <a:normAutofit/>
          </a:bodyPr>
          <a:lstStyle>
            <a:lvl1pPr algn="l">
              <a:defRPr sz="2400" b="0" i="0">
                <a:latin typeface="Trade Gothic LT Std Bold"/>
                <a:cs typeface="Trade Gothic LT Std Bold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08491" y="1994857"/>
            <a:ext cx="5378309" cy="3973362"/>
          </a:xfrm>
        </p:spPr>
        <p:txBody>
          <a:bodyPr/>
          <a:lstStyle>
            <a:lvl1pPr>
              <a:defRPr sz="3200">
                <a:solidFill>
                  <a:schemeClr val="bg1"/>
                </a:solidFill>
              </a:defRPr>
            </a:lvl1pPr>
            <a:lvl2pPr>
              <a:defRPr sz="2800">
                <a:solidFill>
                  <a:schemeClr val="bg1"/>
                </a:solidFill>
              </a:defRPr>
            </a:lvl2pPr>
            <a:lvl3pPr>
              <a:defRPr sz="2400">
                <a:solidFill>
                  <a:schemeClr val="bg1"/>
                </a:solidFill>
              </a:defRPr>
            </a:lvl3pPr>
            <a:lvl4pPr>
              <a:defRPr sz="2000">
                <a:solidFill>
                  <a:schemeClr val="bg1"/>
                </a:solidFill>
              </a:defRPr>
            </a:lvl4pPr>
            <a:lvl5pPr>
              <a:defRPr sz="2000">
                <a:solidFill>
                  <a:schemeClr val="bg1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3248455"/>
            <a:ext cx="2666999" cy="2719763"/>
          </a:xfrm>
        </p:spPr>
        <p:txBody>
          <a:bodyPr/>
          <a:lstStyle>
            <a:lvl1pPr marL="0" indent="0">
              <a:buNone/>
              <a:defRPr sz="1400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95C6D0-6ABA-4F10-A2D0-559D06E6AD82}" type="datetimeFigureOut">
              <a:rPr lang="en-US"/>
              <a:pPr>
                <a:defRPr/>
              </a:pPr>
              <a:t>1/29/2019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9C9EBE-7416-482F-9EC7-E8C6F563D29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157152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886200"/>
            <a:ext cx="7772400" cy="1752600"/>
          </a:xfrm>
        </p:spPr>
        <p:txBody>
          <a:bodyPr/>
          <a:lstStyle>
            <a:lvl1pPr marL="0" indent="0" algn="l">
              <a:buNone/>
              <a:defRPr>
                <a:solidFill>
                  <a:srgbClr val="00AD8E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8D0F47-23EA-4D60-84FE-E843B6F59606}" type="datetimeFigureOut">
              <a:rPr lang="en-US"/>
              <a:pPr>
                <a:defRPr/>
              </a:pPr>
              <a:t>1/29/2019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F35F4D-EC5A-4A5F-B08F-38388F19625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587019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63AE0A-2E6C-46DD-B4C4-3888CF1D3593}" type="datetimeFigureOut">
              <a:rPr lang="en-US"/>
              <a:pPr>
                <a:defRPr/>
              </a:pPr>
              <a:t>1/29/2019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146A96-2F45-4B34-94C1-A713E72B944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82947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 b="0" i="0">
                <a:latin typeface="Trade Gothic LT Std Light"/>
                <a:cs typeface="Trade Gothic LT Std Light"/>
              </a:defRPr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727AAD-8513-4CDD-8593-E80664C2B3D0}" type="datetimeFigureOut">
              <a:rPr lang="en-US"/>
              <a:pPr>
                <a:defRPr/>
              </a:pPr>
              <a:t>1/29/2019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A50BA9-D595-4075-A30B-5A88F84431E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674993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4994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578051"/>
            <a:ext cx="4040188" cy="3548111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854994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78051"/>
            <a:ext cx="4041775" cy="354811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A012F4-1156-403A-BF91-7B2DF764F7AB}" type="datetimeFigureOut">
              <a:rPr lang="en-US"/>
              <a:pPr>
                <a:defRPr/>
              </a:pPr>
              <a:t>1/29/2019</a:t>
            </a:fld>
            <a:endParaRPr lang="en-US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0EB890-5058-4E5B-9E63-AC7DB950D58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74586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A05076-1678-4F99-B0B0-FABA09F19310}" type="datetimeFigureOut">
              <a:rPr lang="en-US"/>
              <a:pPr>
                <a:defRPr/>
              </a:pPr>
              <a:t>1/29/2019</a:t>
            </a:fld>
            <a:endParaRPr lang="en-US" dirty="0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8DBB3D-D36F-4361-992E-E33DE605FE6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22082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pn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theme" Target="../theme/theme2.xml"/><Relationship Id="rId3" Type="http://schemas.openxmlformats.org/officeDocument/2006/relationships/slideLayout" Target="../slideLayouts/slideLayout7.xml"/><Relationship Id="rId7" Type="http://schemas.openxmlformats.org/officeDocument/2006/relationships/slideLayout" Target="../slideLayouts/slideLayout11.xml"/><Relationship Id="rId2" Type="http://schemas.openxmlformats.org/officeDocument/2006/relationships/slideLayout" Target="../slideLayouts/slideLayout6.xml"/><Relationship Id="rId1" Type="http://schemas.openxmlformats.org/officeDocument/2006/relationships/slideLayout" Target="../slideLayouts/slideLayout5.xml"/><Relationship Id="rId6" Type="http://schemas.openxmlformats.org/officeDocument/2006/relationships/slideLayout" Target="../slideLayouts/slideLayout10.xml"/><Relationship Id="rId5" Type="http://schemas.openxmlformats.org/officeDocument/2006/relationships/slideLayout" Target="../slideLayouts/slideLayout9.xml"/><Relationship Id="rId4" Type="http://schemas.openxmlformats.org/officeDocument/2006/relationships/slideLayout" Target="../slideLayouts/slideLayout8.xml"/><Relationship Id="rId9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6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476500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1189038" y="3619500"/>
            <a:ext cx="6777037" cy="2349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93725" y="6519863"/>
            <a:ext cx="1997075" cy="2714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bg1"/>
                </a:solidFill>
                <a:latin typeface="+mn-lt"/>
              </a:defRPr>
            </a:lvl1pPr>
          </a:lstStyle>
          <a:p>
            <a:pPr>
              <a:defRPr/>
            </a:pPr>
            <a:fld id="{DC5A8302-6745-419E-BFF9-E535557C82A3}" type="datetimeFigureOut">
              <a:rPr lang="en-US"/>
              <a:pPr>
                <a:defRPr/>
              </a:pPr>
              <a:t>1/29/2019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519863"/>
            <a:ext cx="2895600" cy="2714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dirty="0">
                <a:solidFill>
                  <a:schemeClr val="bg1"/>
                </a:solidFill>
                <a:latin typeface="+mn-lt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519863"/>
            <a:ext cx="1987550" cy="2714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bg1"/>
                </a:solidFill>
                <a:latin typeface="+mn-lt"/>
              </a:defRPr>
            </a:lvl1pPr>
          </a:lstStyle>
          <a:p>
            <a:pPr>
              <a:defRPr/>
            </a:pPr>
            <a:fld id="{BD123418-D962-4ED0-8042-BF964201D14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1" r:id="rId1"/>
    <p:sldLayoutId id="2147483682" r:id="rId2"/>
    <p:sldLayoutId id="2147483672" r:id="rId3"/>
    <p:sldLayoutId id="2147483673" r:id="rId4"/>
  </p:sldLayoutIdLst>
  <p:txStyles>
    <p:titleStyle>
      <a:lvl1pPr algn="ctr" defTabSz="457200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bg1"/>
          </a:solidFill>
          <a:latin typeface="Trade Gothic LT Std" pitchFamily="34" charset="0"/>
          <a:ea typeface="Trade Gothic LT Std" pitchFamily="34" charset="0"/>
          <a:cs typeface="Trade Gothic LT Std" pitchFamily="34" charset="0"/>
        </a:defRPr>
      </a:lvl1pPr>
      <a:lvl2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Trade Gothic LT Std" pitchFamily="34" charset="0"/>
          <a:ea typeface="Trade Gothic LT Std" pitchFamily="34" charset="0"/>
          <a:cs typeface="Trade Gothic LT Std" pitchFamily="34" charset="0"/>
        </a:defRPr>
      </a:lvl2pPr>
      <a:lvl3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Trade Gothic LT Std" pitchFamily="34" charset="0"/>
          <a:ea typeface="Trade Gothic LT Std" pitchFamily="34" charset="0"/>
          <a:cs typeface="Trade Gothic LT Std" pitchFamily="34" charset="0"/>
        </a:defRPr>
      </a:lvl3pPr>
      <a:lvl4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Trade Gothic LT Std" pitchFamily="34" charset="0"/>
          <a:ea typeface="Trade Gothic LT Std" pitchFamily="34" charset="0"/>
          <a:cs typeface="Trade Gothic LT Std" pitchFamily="34" charset="0"/>
        </a:defRPr>
      </a:lvl4pPr>
      <a:lvl5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Trade Gothic LT Std" pitchFamily="34" charset="0"/>
          <a:ea typeface="Trade Gothic LT Std" pitchFamily="34" charset="0"/>
          <a:cs typeface="Trade Gothic LT Std" pitchFamily="34" charset="0"/>
        </a:defRPr>
      </a:lvl5pPr>
      <a:lvl6pPr marL="4572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Trade Gothic LT Std" pitchFamily="34" charset="0"/>
          <a:ea typeface="Trade Gothic LT Std" pitchFamily="34" charset="0"/>
          <a:cs typeface="Trade Gothic LT Std" pitchFamily="34" charset="0"/>
        </a:defRPr>
      </a:lvl6pPr>
      <a:lvl7pPr marL="9144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Trade Gothic LT Std" pitchFamily="34" charset="0"/>
          <a:ea typeface="Trade Gothic LT Std" pitchFamily="34" charset="0"/>
          <a:cs typeface="Trade Gothic LT Std" pitchFamily="34" charset="0"/>
        </a:defRPr>
      </a:lvl7pPr>
      <a:lvl8pPr marL="13716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Trade Gothic LT Std" pitchFamily="34" charset="0"/>
          <a:ea typeface="Trade Gothic LT Std" pitchFamily="34" charset="0"/>
          <a:cs typeface="Trade Gothic LT Std" pitchFamily="34" charset="0"/>
        </a:defRPr>
      </a:lvl8pPr>
      <a:lvl9pPr marL="18288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Trade Gothic LT Std" pitchFamily="34" charset="0"/>
          <a:ea typeface="Trade Gothic LT Std" pitchFamily="34" charset="0"/>
          <a:cs typeface="Trade Gothic LT Std" pitchFamily="34" charset="0"/>
        </a:defRPr>
      </a:lvl9pPr>
    </p:titleStyle>
    <p:bodyStyle>
      <a:lvl1pPr marL="342900" indent="-3429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bg1"/>
          </a:solidFill>
          <a:latin typeface="Trade Gothic LT Std Light"/>
          <a:ea typeface="Trade Gothic LT Std Light" pitchFamily="34" charset="0"/>
          <a:cs typeface="Trade Gothic LT Std Light"/>
        </a:defRPr>
      </a:lvl1pPr>
      <a:lvl2pPr marL="742950" indent="-28575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bg1"/>
          </a:solidFill>
          <a:latin typeface="Trade Gothic LT Std Light"/>
          <a:ea typeface="Trade Gothic LT Std Light" pitchFamily="34" charset="0"/>
          <a:cs typeface="Trade Gothic LT Std Light"/>
        </a:defRPr>
      </a:lvl2pPr>
      <a:lvl3pPr marL="11430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bg1"/>
          </a:solidFill>
          <a:latin typeface="Trade Gothic LT Std Light"/>
          <a:ea typeface="Trade Gothic LT Std Light" pitchFamily="34" charset="0"/>
          <a:cs typeface="Trade Gothic LT Std Light"/>
        </a:defRPr>
      </a:lvl3pPr>
      <a:lvl4pPr marL="16002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defRPr sz="2000" kern="1200">
          <a:solidFill>
            <a:schemeClr val="bg1"/>
          </a:solidFill>
          <a:latin typeface="+mn-lt"/>
          <a:ea typeface="Trade Gothic LT Std Light" pitchFamily="34" charset="0"/>
          <a:cs typeface="Trade Gothic LT Std Light" pitchFamily="34" charset="0"/>
        </a:defRPr>
      </a:lvl4pPr>
      <a:lvl5pPr marL="20574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bg1"/>
          </a:solidFill>
          <a:latin typeface="+mn-lt"/>
          <a:ea typeface="Trade Gothic LT Std Light" pitchFamily="34" charset="0"/>
          <a:cs typeface="Trade Gothic LT Std Light" pitchFamily="34" charset="0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9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436563"/>
            <a:ext cx="8229600" cy="1163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2051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111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2938" y="6518275"/>
            <a:ext cx="1947862" cy="2730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A810622A-07F1-47AC-B716-00E435B53754}" type="datetimeFigureOut">
              <a:rPr lang="en-US"/>
              <a:pPr>
                <a:defRPr/>
              </a:pPr>
              <a:t>1/29/2019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518275"/>
            <a:ext cx="2895600" cy="2730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dirty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518275"/>
            <a:ext cx="1971675" cy="2730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E7F362F1-4E35-477A-8539-02B9F1E7E29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</p:sldLayoutIdLst>
  <p:txStyles>
    <p:titleStyle>
      <a:lvl1pPr algn="l" defTabSz="457200" rtl="0" fontAlgn="base">
        <a:spcBef>
          <a:spcPct val="0"/>
        </a:spcBef>
        <a:spcAft>
          <a:spcPct val="0"/>
        </a:spcAft>
        <a:defRPr sz="4000" b="1" kern="1200">
          <a:solidFill>
            <a:srgbClr val="005A9C"/>
          </a:solidFill>
          <a:latin typeface="Trade Gothic LT Std"/>
          <a:ea typeface="Trade Gothic LT Std" pitchFamily="34" charset="0"/>
          <a:cs typeface="Trade Gothic LT Std"/>
        </a:defRPr>
      </a:lvl1pPr>
      <a:lvl2pPr algn="l" defTabSz="457200" rtl="0" fontAlgn="base">
        <a:spcBef>
          <a:spcPct val="0"/>
        </a:spcBef>
        <a:spcAft>
          <a:spcPct val="0"/>
        </a:spcAft>
        <a:defRPr sz="4000" b="1">
          <a:solidFill>
            <a:srgbClr val="005A9C"/>
          </a:solidFill>
          <a:latin typeface="Trade Gothic LT Std" pitchFamily="34" charset="0"/>
          <a:ea typeface="Trade Gothic LT Std" pitchFamily="34" charset="0"/>
          <a:cs typeface="Trade Gothic LT Std" pitchFamily="34" charset="0"/>
        </a:defRPr>
      </a:lvl2pPr>
      <a:lvl3pPr algn="l" defTabSz="457200" rtl="0" fontAlgn="base">
        <a:spcBef>
          <a:spcPct val="0"/>
        </a:spcBef>
        <a:spcAft>
          <a:spcPct val="0"/>
        </a:spcAft>
        <a:defRPr sz="4000" b="1">
          <a:solidFill>
            <a:srgbClr val="005A9C"/>
          </a:solidFill>
          <a:latin typeface="Trade Gothic LT Std" pitchFamily="34" charset="0"/>
          <a:ea typeface="Trade Gothic LT Std" pitchFamily="34" charset="0"/>
          <a:cs typeface="Trade Gothic LT Std" pitchFamily="34" charset="0"/>
        </a:defRPr>
      </a:lvl3pPr>
      <a:lvl4pPr algn="l" defTabSz="457200" rtl="0" fontAlgn="base">
        <a:spcBef>
          <a:spcPct val="0"/>
        </a:spcBef>
        <a:spcAft>
          <a:spcPct val="0"/>
        </a:spcAft>
        <a:defRPr sz="4000" b="1">
          <a:solidFill>
            <a:srgbClr val="005A9C"/>
          </a:solidFill>
          <a:latin typeface="Trade Gothic LT Std" pitchFamily="34" charset="0"/>
          <a:ea typeface="Trade Gothic LT Std" pitchFamily="34" charset="0"/>
          <a:cs typeface="Trade Gothic LT Std" pitchFamily="34" charset="0"/>
        </a:defRPr>
      </a:lvl4pPr>
      <a:lvl5pPr algn="l" defTabSz="457200" rtl="0" fontAlgn="base">
        <a:spcBef>
          <a:spcPct val="0"/>
        </a:spcBef>
        <a:spcAft>
          <a:spcPct val="0"/>
        </a:spcAft>
        <a:defRPr sz="4000" b="1">
          <a:solidFill>
            <a:srgbClr val="005A9C"/>
          </a:solidFill>
          <a:latin typeface="Trade Gothic LT Std" pitchFamily="34" charset="0"/>
          <a:ea typeface="Trade Gothic LT Std" pitchFamily="34" charset="0"/>
          <a:cs typeface="Trade Gothic LT Std" pitchFamily="34" charset="0"/>
        </a:defRPr>
      </a:lvl5pPr>
      <a:lvl6pPr marL="457200" algn="l" defTabSz="457200" rtl="0" fontAlgn="base">
        <a:spcBef>
          <a:spcPct val="0"/>
        </a:spcBef>
        <a:spcAft>
          <a:spcPct val="0"/>
        </a:spcAft>
        <a:defRPr sz="4000" b="1">
          <a:solidFill>
            <a:srgbClr val="005A9C"/>
          </a:solidFill>
          <a:latin typeface="Trade Gothic LT Std" pitchFamily="34" charset="0"/>
          <a:ea typeface="Trade Gothic LT Std" pitchFamily="34" charset="0"/>
          <a:cs typeface="Trade Gothic LT Std" pitchFamily="34" charset="0"/>
        </a:defRPr>
      </a:lvl6pPr>
      <a:lvl7pPr marL="914400" algn="l" defTabSz="457200" rtl="0" fontAlgn="base">
        <a:spcBef>
          <a:spcPct val="0"/>
        </a:spcBef>
        <a:spcAft>
          <a:spcPct val="0"/>
        </a:spcAft>
        <a:defRPr sz="4000" b="1">
          <a:solidFill>
            <a:srgbClr val="005A9C"/>
          </a:solidFill>
          <a:latin typeface="Trade Gothic LT Std" pitchFamily="34" charset="0"/>
          <a:ea typeface="Trade Gothic LT Std" pitchFamily="34" charset="0"/>
          <a:cs typeface="Trade Gothic LT Std" pitchFamily="34" charset="0"/>
        </a:defRPr>
      </a:lvl7pPr>
      <a:lvl8pPr marL="1371600" algn="l" defTabSz="457200" rtl="0" fontAlgn="base">
        <a:spcBef>
          <a:spcPct val="0"/>
        </a:spcBef>
        <a:spcAft>
          <a:spcPct val="0"/>
        </a:spcAft>
        <a:defRPr sz="4000" b="1">
          <a:solidFill>
            <a:srgbClr val="005A9C"/>
          </a:solidFill>
          <a:latin typeface="Trade Gothic LT Std" pitchFamily="34" charset="0"/>
          <a:ea typeface="Trade Gothic LT Std" pitchFamily="34" charset="0"/>
          <a:cs typeface="Trade Gothic LT Std" pitchFamily="34" charset="0"/>
        </a:defRPr>
      </a:lvl8pPr>
      <a:lvl9pPr marL="1828800" algn="l" defTabSz="457200" rtl="0" fontAlgn="base">
        <a:spcBef>
          <a:spcPct val="0"/>
        </a:spcBef>
        <a:spcAft>
          <a:spcPct val="0"/>
        </a:spcAft>
        <a:defRPr sz="4000" b="1">
          <a:solidFill>
            <a:srgbClr val="005A9C"/>
          </a:solidFill>
          <a:latin typeface="Trade Gothic LT Std" pitchFamily="34" charset="0"/>
          <a:ea typeface="Trade Gothic LT Std" pitchFamily="34" charset="0"/>
          <a:cs typeface="Trade Gothic LT Std" pitchFamily="34" charset="0"/>
        </a:defRPr>
      </a:lvl9pPr>
    </p:titleStyle>
    <p:bodyStyle>
      <a:lvl1pPr marL="342900" indent="-342900" algn="l" defTabSz="457200" rtl="0" fontAlgn="base">
        <a:spcBef>
          <a:spcPct val="20000"/>
        </a:spcBef>
        <a:spcAft>
          <a:spcPct val="0"/>
        </a:spcAft>
        <a:buFont typeface="Arial" charset="0"/>
        <a:buChar char="•"/>
        <a:defRPr sz="2800" kern="1200">
          <a:solidFill>
            <a:srgbClr val="00AD8E"/>
          </a:solidFill>
          <a:latin typeface="Trade Gothic LT Std Light"/>
          <a:ea typeface="Trade Gothic LT Std Light" pitchFamily="34" charset="0"/>
          <a:cs typeface="Trade Gothic LT Std Light"/>
        </a:defRPr>
      </a:lvl1pPr>
      <a:lvl2pPr marL="742950" indent="-285750" algn="l" defTabSz="457200" rtl="0" fontAlgn="base">
        <a:spcBef>
          <a:spcPct val="20000"/>
        </a:spcBef>
        <a:spcAft>
          <a:spcPct val="0"/>
        </a:spcAft>
        <a:buFont typeface="Arial" charset="0"/>
        <a:buChar char="–"/>
        <a:defRPr sz="2400" kern="1200">
          <a:solidFill>
            <a:srgbClr val="00AD8E"/>
          </a:solidFill>
          <a:latin typeface="Trade Gothic LT Std Light"/>
          <a:ea typeface="Trade Gothic LT Std Light" pitchFamily="34" charset="0"/>
          <a:cs typeface="Trade Gothic LT Std Light"/>
        </a:defRPr>
      </a:lvl2pPr>
      <a:lvl3pPr marL="1143000" indent="-228600" algn="l" defTabSz="457200" rtl="0" fontAlgn="base">
        <a:spcBef>
          <a:spcPct val="20000"/>
        </a:spcBef>
        <a:spcAft>
          <a:spcPct val="0"/>
        </a:spcAft>
        <a:buFont typeface="Arial" charset="0"/>
        <a:buChar char="•"/>
        <a:defRPr sz="2000" kern="1200">
          <a:solidFill>
            <a:srgbClr val="00AD8E"/>
          </a:solidFill>
          <a:latin typeface="Trade Gothic LT Std Light"/>
          <a:ea typeface="Trade Gothic LT Std Light" pitchFamily="34" charset="0"/>
          <a:cs typeface="Trade Gothic LT Std Light"/>
        </a:defRPr>
      </a:lvl3pPr>
      <a:lvl4pPr marL="1600200" indent="-228600" algn="l" defTabSz="457200" rtl="0" fontAlgn="base">
        <a:spcBef>
          <a:spcPct val="20000"/>
        </a:spcBef>
        <a:spcAft>
          <a:spcPct val="0"/>
        </a:spcAft>
        <a:buFont typeface="Arial" charset="0"/>
        <a:buChar char="–"/>
        <a:defRPr kern="1200">
          <a:solidFill>
            <a:srgbClr val="00AD8E"/>
          </a:solidFill>
          <a:latin typeface="Trade Gothic LT Std Light"/>
          <a:ea typeface="Trade Gothic LT Std Light" pitchFamily="34" charset="0"/>
          <a:cs typeface="Trade Gothic LT Std Light"/>
        </a:defRPr>
      </a:lvl4pPr>
      <a:lvl5pPr marL="2057400" indent="-228600" algn="l" defTabSz="457200" rtl="0" fontAlgn="base">
        <a:spcBef>
          <a:spcPct val="20000"/>
        </a:spcBef>
        <a:spcAft>
          <a:spcPct val="0"/>
        </a:spcAft>
        <a:buFont typeface="Arial" charset="0"/>
        <a:buChar char="»"/>
        <a:defRPr sz="1600" kern="1200">
          <a:solidFill>
            <a:srgbClr val="00AD8E"/>
          </a:solidFill>
          <a:latin typeface="Trade Gothic LT Std Light"/>
          <a:ea typeface="Trade Gothic LT Std Light" pitchFamily="34" charset="0"/>
          <a:cs typeface="Trade Gothic LT Std Light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8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1"/>
          <p:cNvSpPr>
            <a:spLocks noGrp="1"/>
          </p:cNvSpPr>
          <p:nvPr>
            <p:ph type="ctrTitle"/>
          </p:nvPr>
        </p:nvSpPr>
        <p:spPr>
          <a:xfrm>
            <a:off x="762000" y="1981200"/>
            <a:ext cx="7772400" cy="2895600"/>
          </a:xfrm>
        </p:spPr>
        <p:txBody>
          <a:bodyPr/>
          <a:lstStyle/>
          <a:p>
            <a:br>
              <a:rPr lang="en-US" sz="3600" b="1" dirty="0">
                <a:solidFill>
                  <a:schemeClr val="tx1"/>
                </a:solidFill>
              </a:rPr>
            </a:br>
            <a:br>
              <a:rPr lang="en-US" sz="3600" b="1" dirty="0">
                <a:solidFill>
                  <a:schemeClr val="tx1"/>
                </a:solidFill>
              </a:rPr>
            </a:br>
            <a:br>
              <a:rPr lang="en-US" sz="3600" b="1" dirty="0">
                <a:solidFill>
                  <a:schemeClr val="tx1"/>
                </a:solidFill>
              </a:rPr>
            </a:br>
            <a:r>
              <a:rPr lang="en-US" sz="3600" b="1" dirty="0">
                <a:solidFill>
                  <a:schemeClr val="tx1"/>
                </a:solidFill>
              </a:rPr>
              <a:t>Marijuana and Your Business</a:t>
            </a:r>
            <a:br>
              <a:rPr lang="en-US" sz="3600" b="1" dirty="0">
                <a:solidFill>
                  <a:schemeClr val="tx1"/>
                </a:solidFill>
              </a:rPr>
            </a:br>
            <a:br>
              <a:rPr lang="en-US" sz="1200" b="1">
                <a:solidFill>
                  <a:schemeClr val="tx1"/>
                </a:solidFill>
              </a:rPr>
            </a:br>
            <a:br>
              <a:rPr lang="en-US" sz="1200" b="1">
                <a:solidFill>
                  <a:schemeClr val="tx1"/>
                </a:solidFill>
              </a:rPr>
            </a:br>
            <a:r>
              <a:rPr lang="en-US" sz="2800"/>
              <a:t>TRENDS </a:t>
            </a:r>
            <a:r>
              <a:rPr lang="en-US" sz="2800" dirty="0"/>
              <a:t>Luncheon</a:t>
            </a:r>
            <a:br>
              <a:rPr lang="en-US" sz="2800" dirty="0"/>
            </a:br>
            <a:r>
              <a:rPr lang="en-US" sz="2800" dirty="0" err="1"/>
              <a:t>Michindoh</a:t>
            </a:r>
            <a:r>
              <a:rPr lang="en-US" sz="2800" dirty="0"/>
              <a:t> Conference Center, Hillsdale</a:t>
            </a:r>
            <a:br>
              <a:rPr lang="en-US" sz="2800" dirty="0"/>
            </a:br>
            <a:r>
              <a:rPr lang="en-US" sz="2800" dirty="0"/>
              <a:t>Jan. 22, 2019</a:t>
            </a:r>
            <a:br>
              <a:rPr lang="en-US" dirty="0"/>
            </a:br>
            <a:br>
              <a:rPr lang="en-US" sz="3600" b="1" dirty="0">
                <a:solidFill>
                  <a:schemeClr val="tx1"/>
                </a:solidFill>
              </a:rPr>
            </a:br>
            <a:endParaRPr lang="en-US" sz="28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51D29C-ABF0-42B4-8977-612B733B94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Law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7242ABB-D461-4249-A17C-0CCB7DF8F92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340225"/>
          </a:xfrm>
        </p:spPr>
        <p:txBody>
          <a:bodyPr/>
          <a:lstStyle/>
          <a:p>
            <a:pPr>
              <a:buFont typeface="Wingdings" panose="05000000000000000000" pitchFamily="2" charset="2"/>
              <a:buChar char="§"/>
            </a:pPr>
            <a:r>
              <a:rPr lang="en-US" dirty="0">
                <a:solidFill>
                  <a:schemeClr val="tx1"/>
                </a:solidFill>
              </a:rPr>
              <a:t>Took effect 12/06/18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Allows individuals 21+ to possess, use, grow</a:t>
            </a:r>
          </a:p>
          <a:p>
            <a:pPr lvl="2">
              <a:buFont typeface="Courier New" panose="02070309020205020404" pitchFamily="49" charset="0"/>
              <a:buChar char="o"/>
            </a:pPr>
            <a:r>
              <a:rPr lang="en-US" sz="1800" dirty="0">
                <a:solidFill>
                  <a:schemeClr val="tx1"/>
                </a:solidFill>
              </a:rPr>
              <a:t>Personal use went into effect on 12/6/18 </a:t>
            </a:r>
          </a:p>
          <a:p>
            <a:pPr lvl="2">
              <a:buFont typeface="Courier New" panose="02070309020205020404" pitchFamily="49" charset="0"/>
              <a:buChar char="o"/>
            </a:pPr>
            <a:r>
              <a:rPr lang="en-US" sz="1800" dirty="0">
                <a:solidFill>
                  <a:schemeClr val="tx1"/>
                </a:solidFill>
              </a:rPr>
              <a:t>Can “gift” up to 2.5 oz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BUT…the sale of recreational marijuana will not be permitted until after the state adopts regulations and issues licenses to businesses to engage in marijuana business</a:t>
            </a:r>
          </a:p>
          <a:p>
            <a:pPr lvl="2">
              <a:buFont typeface="Courier New" panose="02070309020205020404" pitchFamily="49" charset="0"/>
              <a:buChar char="o"/>
            </a:pPr>
            <a:r>
              <a:rPr lang="en-US" dirty="0">
                <a:solidFill>
                  <a:schemeClr val="tx1"/>
                </a:solidFill>
              </a:rPr>
              <a:t>State has 12 months from the effective date to develop regulatory structure for businesses (12/6/19)</a:t>
            </a:r>
          </a:p>
        </p:txBody>
      </p:sp>
    </p:spTree>
    <p:extLst>
      <p:ext uri="{BB962C8B-B14F-4D97-AF65-F5344CB8AC3E}">
        <p14:creationId xmlns:p14="http://schemas.microsoft.com/office/powerpoint/2010/main" val="193488976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EE68AC-ADA1-4DAA-88E0-B0E5983F78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Recreational Use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F9207CE-B084-421E-A7E4-831A7168828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§"/>
            </a:pPr>
            <a:r>
              <a:rPr lang="en-US" dirty="0">
                <a:solidFill>
                  <a:schemeClr val="tx1"/>
                </a:solidFill>
              </a:rPr>
              <a:t>Restricts purchases to 2.5 oz. but can keep 10 oz. in homes and cultivate up to 12 plants (personal use)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1 oz = approx. 28 to 56 joints 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dirty="0">
                <a:solidFill>
                  <a:schemeClr val="tx1"/>
                </a:solidFill>
              </a:rPr>
              <a:t>Requires the state to regulate &amp; license growers, transporters, testers &amp; dispensaries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Marijuana businesses must also receive approval from the local municipality in which the business desires to locate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7804760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10FEF5-A8A3-4FE8-9A45-C7B028945F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Recreational Use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0D3585D-B521-4C3A-A3B3-8C4F685A1D7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§"/>
            </a:pPr>
            <a:r>
              <a:rPr lang="en-US" dirty="0">
                <a:solidFill>
                  <a:schemeClr val="tx1"/>
                </a:solidFill>
              </a:rPr>
              <a:t>Taxes it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10% excise at retail, 6% sales </a:t>
            </a:r>
          </a:p>
          <a:p>
            <a:pPr lvl="2">
              <a:buFont typeface="Courier New" panose="02070309020205020404" pitchFamily="49" charset="0"/>
              <a:buChar char="o"/>
            </a:pPr>
            <a:r>
              <a:rPr lang="en-US" dirty="0">
                <a:solidFill>
                  <a:schemeClr val="tx1"/>
                </a:solidFill>
              </a:rPr>
              <a:t>Excise Tax Revenue:  Goes to “marijuana regulation fund and used to implement tax revenue, administer, enforce the Act and dedicates $20m for at least 2 years for clinical trials approved by the FDA.</a:t>
            </a:r>
          </a:p>
          <a:p>
            <a:pPr lvl="2">
              <a:buFont typeface="Courier New" panose="02070309020205020404" pitchFamily="49" charset="0"/>
              <a:buChar char="o"/>
            </a:pPr>
            <a:r>
              <a:rPr lang="en-US" dirty="0">
                <a:solidFill>
                  <a:schemeClr val="tx1"/>
                </a:solidFill>
              </a:rPr>
              <a:t>Remaining 1/3</a:t>
            </a:r>
            <a:r>
              <a:rPr lang="en-US" baseline="30000" dirty="0">
                <a:solidFill>
                  <a:schemeClr val="tx1"/>
                </a:solidFill>
              </a:rPr>
              <a:t>rd</a:t>
            </a:r>
            <a:r>
              <a:rPr lang="en-US" dirty="0">
                <a:solidFill>
                  <a:schemeClr val="tx1"/>
                </a:solidFill>
              </a:rPr>
              <a:t> each to K-12, roads, communities that allow</a:t>
            </a:r>
          </a:p>
          <a:p>
            <a:pPr marL="914400" lvl="2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9548143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AB30DA-7D07-4802-B6F7-71F565D18B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Recreational Use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62CA2B0-4CDD-49C2-8079-9C41AD3EEFA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4340225"/>
          </a:xfrm>
        </p:spPr>
        <p:txBody>
          <a:bodyPr/>
          <a:lstStyle/>
          <a:p>
            <a:pPr>
              <a:buFont typeface="Wingdings" panose="05000000000000000000" pitchFamily="2" charset="2"/>
              <a:buChar char="§"/>
            </a:pPr>
            <a:r>
              <a:rPr lang="en-US" dirty="0">
                <a:solidFill>
                  <a:schemeClr val="tx1"/>
                </a:solidFill>
              </a:rPr>
              <a:t>Opt-out Provisions Exists for Local Communities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A municipality can opt out of the business side of the Proposal</a:t>
            </a:r>
          </a:p>
          <a:p>
            <a:pPr lvl="2">
              <a:buFont typeface="Courier New" panose="02070309020205020404" pitchFamily="49" charset="0"/>
              <a:buChar char="o"/>
            </a:pPr>
            <a:r>
              <a:rPr lang="en-US" dirty="0">
                <a:solidFill>
                  <a:schemeClr val="tx1"/>
                </a:solidFill>
              </a:rPr>
              <a:t>Other states:  Around 75-80% of the state has chosen to opt out of having the marijuana business in their communities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People over 21 will still be able to use it in a municipality that opts out; they just would not be able to legally acquire it there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Must be done at the lowest level of government - village, township, city, etc. </a:t>
            </a:r>
          </a:p>
          <a:p>
            <a:pPr lvl="2">
              <a:buFont typeface="Courier New" panose="02070309020205020404" pitchFamily="49" charset="0"/>
              <a:buChar char="o"/>
            </a:pPr>
            <a:r>
              <a:rPr lang="en-US" dirty="0">
                <a:solidFill>
                  <a:schemeClr val="tx1"/>
                </a:solidFill>
              </a:rPr>
              <a:t>Leadership (Board, Commission, etc.) must vote to opt-out</a:t>
            </a:r>
          </a:p>
          <a:p>
            <a:pPr lvl="2">
              <a:buFont typeface="Courier New" panose="02070309020205020404" pitchFamily="49" charset="0"/>
              <a:buChar char="o"/>
            </a:pPr>
            <a:r>
              <a:rPr lang="en-US" dirty="0">
                <a:solidFill>
                  <a:schemeClr val="tx1"/>
                </a:solidFill>
              </a:rPr>
              <a:t>If won’t, citizen petition process is available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676266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447CB7-35E1-4DB2-B04D-EF5C3C5630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Recreational Use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BA151AE-BF13-4DD8-93A2-44D254A7427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447800"/>
            <a:ext cx="8229600" cy="4264025"/>
          </a:xfrm>
        </p:spPr>
        <p:txBody>
          <a:bodyPr/>
          <a:lstStyle/>
          <a:p>
            <a:pPr>
              <a:buFont typeface="Wingdings" panose="05000000000000000000" pitchFamily="2" charset="2"/>
              <a:buChar char="§"/>
            </a:pPr>
            <a:r>
              <a:rPr lang="en-US" dirty="0">
                <a:solidFill>
                  <a:schemeClr val="tx1"/>
                </a:solidFill>
              </a:rPr>
              <a:t>Communities near you that have already opted out:  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Calhoun County:  None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Branch County:  Coldwater Township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Hillsdale County:  None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Lenawee County:  Fairfield Township, Tecumseh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Jackson County:  None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Kalamazoo County:  Brady Township, Charleston Township, Portage, Prairie Ronde Township</a:t>
            </a:r>
          </a:p>
          <a:p>
            <a:pPr lvl="1"/>
            <a:endParaRPr lang="en-US" dirty="0">
              <a:solidFill>
                <a:schemeClr val="tx1"/>
              </a:solidFill>
            </a:endParaRPr>
          </a:p>
          <a:p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644921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101ACE-C8D9-4FB5-83F5-466D0DBEF8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Important to Know!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EC27421-B672-4AAB-BF52-1316B8374D5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187825"/>
          </a:xfrm>
        </p:spPr>
        <p:txBody>
          <a:bodyPr/>
          <a:lstStyle/>
          <a:p>
            <a:pPr>
              <a:buFont typeface="Wingdings" panose="05000000000000000000" pitchFamily="2" charset="2"/>
              <a:buChar char="§"/>
            </a:pPr>
            <a:r>
              <a:rPr lang="en-US" dirty="0">
                <a:solidFill>
                  <a:schemeClr val="tx1"/>
                </a:solidFill>
              </a:rPr>
              <a:t>MI voters decriminalized use/possession under state law BUT both marijuana still illegal under federal law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Marijuana is still a Schedule 1 substance under federal law (same as cocaine and heroin)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Use of marijuana and conducting a marijuana business subject to federal prosecution and federal criminal, civil and administrative forfeiture actions</a:t>
            </a:r>
          </a:p>
          <a:p>
            <a:pPr marL="457200" lvl="1" indent="0">
              <a:buNone/>
            </a:pPr>
            <a:endParaRPr lang="en-US" sz="2000" dirty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en-US" sz="20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479909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DE581D-B263-4664-B672-DDF4F0954D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Details Important to Employers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3C5317E-1F79-4345-97B0-22F6CFA8924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4340225"/>
          </a:xfrm>
        </p:spPr>
        <p:txBody>
          <a:bodyPr/>
          <a:lstStyle/>
          <a:p>
            <a:pPr>
              <a:buFont typeface="Wingdings" panose="05000000000000000000" pitchFamily="2" charset="2"/>
              <a:buChar char="§"/>
            </a:pPr>
            <a:r>
              <a:rPr lang="en-US" dirty="0">
                <a:solidFill>
                  <a:schemeClr val="tx1"/>
                </a:solidFill>
              </a:rPr>
              <a:t>Protections for employers do exist!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“This act does not require an employer to permit or accommodate conduct otherwise allowed by this act </a:t>
            </a:r>
            <a:r>
              <a:rPr lang="en-US" u="sng" dirty="0">
                <a:solidFill>
                  <a:schemeClr val="tx1"/>
                </a:solidFill>
              </a:rPr>
              <a:t>in any workplace </a:t>
            </a:r>
            <a:r>
              <a:rPr lang="en-US" dirty="0">
                <a:solidFill>
                  <a:schemeClr val="tx1"/>
                </a:solidFill>
              </a:rPr>
              <a:t>or </a:t>
            </a:r>
            <a:r>
              <a:rPr lang="en-US" u="sng" dirty="0">
                <a:solidFill>
                  <a:schemeClr val="tx1"/>
                </a:solidFill>
              </a:rPr>
              <a:t>on the employer's property</a:t>
            </a:r>
            <a:r>
              <a:rPr lang="en-US" dirty="0">
                <a:solidFill>
                  <a:schemeClr val="tx1"/>
                </a:solidFill>
              </a:rPr>
              <a:t>.”</a:t>
            </a:r>
          </a:p>
          <a:p>
            <a:pPr marL="457200" lvl="1" indent="0">
              <a:buNone/>
            </a:pPr>
            <a:endParaRPr lang="en-US" dirty="0">
              <a:solidFill>
                <a:schemeClr val="tx1"/>
              </a:solidFill>
            </a:endParaRP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“This act does not prohibit an employer from disciplining an employee for </a:t>
            </a:r>
            <a:r>
              <a:rPr lang="en-US" u="sng" dirty="0">
                <a:solidFill>
                  <a:schemeClr val="tx1"/>
                </a:solidFill>
              </a:rPr>
              <a:t>violation of a workplace drug policy</a:t>
            </a:r>
            <a:r>
              <a:rPr lang="en-US" dirty="0">
                <a:solidFill>
                  <a:schemeClr val="tx1"/>
                </a:solidFill>
              </a:rPr>
              <a:t> or for working while </a:t>
            </a:r>
            <a:r>
              <a:rPr lang="en-US" u="sng" dirty="0">
                <a:solidFill>
                  <a:schemeClr val="tx1"/>
                </a:solidFill>
              </a:rPr>
              <a:t>under the influence of marihuana</a:t>
            </a:r>
            <a:r>
              <a:rPr lang="en-US" dirty="0">
                <a:solidFill>
                  <a:schemeClr val="tx1"/>
                </a:solidFill>
              </a:rPr>
              <a:t>.” </a:t>
            </a:r>
          </a:p>
          <a:p>
            <a:pPr marL="457200" lvl="1" indent="0">
              <a:buNone/>
            </a:pPr>
            <a:endParaRPr lang="en-US" dirty="0">
              <a:solidFill>
                <a:schemeClr val="tx1"/>
              </a:solidFill>
            </a:endParaRP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“All other laws inconsistent with this act do not apply to conduct that is permitted by this act.”</a:t>
            </a:r>
          </a:p>
          <a:p>
            <a:pPr lvl="1">
              <a:buFont typeface="Arial" panose="020B0604020202020204" pitchFamily="34" charset="0"/>
              <a:buChar char="•"/>
            </a:pPr>
            <a:endParaRPr lang="en-US" dirty="0">
              <a:solidFill>
                <a:schemeClr val="tx1"/>
              </a:solidFill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142679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00F105-5956-43BE-8286-E928E7577B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700" dirty="0">
                <a:solidFill>
                  <a:schemeClr val="accent4"/>
                </a:solidFill>
              </a:rPr>
              <a:t>Details </a:t>
            </a:r>
            <a:r>
              <a:rPr lang="en-US" dirty="0">
                <a:solidFill>
                  <a:schemeClr val="accent4"/>
                </a:solidFill>
              </a:rPr>
              <a:t>Important</a:t>
            </a:r>
            <a:r>
              <a:rPr lang="en-US" sz="3700" dirty="0">
                <a:solidFill>
                  <a:schemeClr val="accent4"/>
                </a:solidFill>
              </a:rPr>
              <a:t> to Employers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644CA52-2573-4B44-A18D-E4FA8D4B44F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3294" y="1295400"/>
            <a:ext cx="8157411" cy="5410200"/>
          </a:xfrm>
        </p:spPr>
        <p:txBody>
          <a:bodyPr anchor="ctr"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000000"/>
                </a:solidFill>
              </a:rPr>
              <a:t>“This act does not prevent an employer from refusing to hire, discharging, disciplining, or otherwise taking an adverse employment action against a person with respect to hire, tenure, terms, conditions, or privileges of employment because of that person's violation of a workplace drug policy or because that person was working while under the influence of marihuana.”</a:t>
            </a:r>
          </a:p>
          <a:p>
            <a:pPr marL="0" indent="0">
              <a:buNone/>
            </a:pPr>
            <a:endParaRPr lang="en-US" sz="2000" dirty="0">
              <a:solidFill>
                <a:schemeClr val="tx1"/>
              </a:solidFill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1"/>
                </a:solidFill>
              </a:rPr>
              <a:t>“Notwithstanding any other law or provision of this act, and except as otherwise provided in section 4 of this act, the following acts by a person 21 years of age or older are not unlawful, are not an offense, are not grounds for seizing or forfeiting property, are not grounds for arrest, prosecution, </a:t>
            </a:r>
            <a:r>
              <a:rPr lang="en-US" sz="2000" u="sng" dirty="0">
                <a:solidFill>
                  <a:schemeClr val="tx1"/>
                </a:solidFill>
              </a:rPr>
              <a:t>or penalty in any manner</a:t>
            </a:r>
            <a:r>
              <a:rPr lang="en-US" sz="2000" dirty="0">
                <a:solidFill>
                  <a:schemeClr val="tx1"/>
                </a:solidFill>
              </a:rPr>
              <a:t>, are not grounds for search or inspection, and are not grounds to deny any other right or privilege”</a:t>
            </a:r>
          </a:p>
          <a:p>
            <a:pPr marL="0" indent="0">
              <a:buNone/>
            </a:pPr>
            <a:endParaRPr lang="en-US" sz="2000" dirty="0">
              <a:solidFill>
                <a:srgbClr val="000000"/>
              </a:solidFill>
            </a:endParaRPr>
          </a:p>
          <a:p>
            <a:endParaRPr lang="en-US" sz="17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578593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6487A0-50E4-4EDA-AC2A-F544E31AD4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Practical Issues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13DA3C8-4AF7-4BF2-A7FA-F4AFE9F322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447800"/>
            <a:ext cx="8229600" cy="4264025"/>
          </a:xfrm>
        </p:spPr>
        <p:txBody>
          <a:bodyPr/>
          <a:lstStyle/>
          <a:p>
            <a:pPr>
              <a:buFont typeface="Wingdings" panose="05000000000000000000" pitchFamily="2" charset="2"/>
              <a:buChar char="§"/>
            </a:pPr>
            <a:r>
              <a:rPr lang="en-US" b="1" dirty="0">
                <a:solidFill>
                  <a:schemeClr val="tx1"/>
                </a:solidFill>
              </a:rPr>
              <a:t>Open-ended liability</a:t>
            </a:r>
            <a:endParaRPr lang="en-US" dirty="0">
              <a:solidFill>
                <a:schemeClr val="tx1"/>
              </a:solidFill>
            </a:endParaRP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OSHA:  Employers have a responsibility to protect all employees </a:t>
            </a:r>
          </a:p>
          <a:p>
            <a:pPr lvl="2">
              <a:buFont typeface="Courier New" panose="02070309020205020404" pitchFamily="49" charset="0"/>
              <a:buChar char="o"/>
            </a:pPr>
            <a:r>
              <a:rPr lang="en-US" dirty="0">
                <a:solidFill>
                  <a:schemeClr val="tx1"/>
                </a:solidFill>
              </a:rPr>
              <a:t>Place of employment that "is free from recognizable hazards that are causing or likely to cause death or serious harm to employees” </a:t>
            </a:r>
          </a:p>
          <a:p>
            <a:pPr lvl="2">
              <a:buFont typeface="Courier New" panose="02070309020205020404" pitchFamily="49" charset="0"/>
              <a:buChar char="o"/>
            </a:pPr>
            <a:r>
              <a:rPr lang="en-US" dirty="0">
                <a:solidFill>
                  <a:schemeClr val="tx1"/>
                </a:solidFill>
              </a:rPr>
              <a:t>Failure means liability and lawsuits</a:t>
            </a:r>
          </a:p>
          <a:p>
            <a:pPr lvl="2">
              <a:buFont typeface="Courier New" panose="02070309020205020404" pitchFamily="49" charset="0"/>
              <a:buChar char="o"/>
            </a:pPr>
            <a:r>
              <a:rPr lang="en-US" dirty="0">
                <a:solidFill>
                  <a:schemeClr val="tx1"/>
                </a:solidFill>
              </a:rPr>
              <a:t>Law does not remove an employer from payment of workers’ compensation 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b="1" dirty="0">
                <a:solidFill>
                  <a:schemeClr val="tx1"/>
                </a:solidFill>
              </a:rPr>
              <a:t>Marijuana is still illegal under federal law</a:t>
            </a:r>
            <a:endParaRPr lang="en-US" dirty="0">
              <a:solidFill>
                <a:schemeClr val="tx1"/>
              </a:solidFill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2237436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1D5FE4-103E-4654-B634-5EE6E94561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Practical Issues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6F62BB0-B4BF-4393-89B3-C0E7506A235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4340225"/>
          </a:xfrm>
        </p:spPr>
        <p:txBody>
          <a:bodyPr/>
          <a:lstStyle/>
          <a:p>
            <a:pPr>
              <a:buFont typeface="Wingdings" panose="05000000000000000000" pitchFamily="2" charset="2"/>
              <a:buChar char="§"/>
            </a:pPr>
            <a:r>
              <a:rPr lang="en-US" b="1" dirty="0">
                <a:solidFill>
                  <a:schemeClr val="tx1"/>
                </a:solidFill>
              </a:rPr>
              <a:t>Higher number of failed drug tests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Many employers rely on drug-free workplace policies and pre-employment drug screening </a:t>
            </a:r>
          </a:p>
          <a:p>
            <a:pPr lvl="2">
              <a:buFont typeface="Courier New" panose="02070309020205020404" pitchFamily="49" charset="0"/>
              <a:buChar char="o"/>
            </a:pPr>
            <a:r>
              <a:rPr lang="en-US" dirty="0">
                <a:solidFill>
                  <a:schemeClr val="tx1"/>
                </a:solidFill>
              </a:rPr>
              <a:t>Could it result in increased failed drug tests? </a:t>
            </a:r>
          </a:p>
          <a:p>
            <a:pPr lvl="3"/>
            <a:r>
              <a:rPr lang="en-US" dirty="0">
                <a:solidFill>
                  <a:schemeClr val="tx1"/>
                </a:solidFill>
              </a:rPr>
              <a:t>National failure rate = 2.6% (marijuana) and 4.2% (all drugs)</a:t>
            </a:r>
          </a:p>
          <a:p>
            <a:pPr lvl="3"/>
            <a:r>
              <a:rPr lang="en-US" dirty="0">
                <a:solidFill>
                  <a:schemeClr val="tx1"/>
                </a:solidFill>
              </a:rPr>
              <a:t>CO up 20%, WA up 23% after legalization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3702387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>
            <a:extLst>
              <a:ext uri="{FF2B5EF4-FFF2-40B4-BE49-F238E27FC236}">
                <a16:creationId xmlns:a16="http://schemas.microsoft.com/office/drawing/2014/main" id="{724CD679-7405-4CD3-A92A-9469F279A59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252663" y="321176"/>
            <a:ext cx="4301692" cy="5896743"/>
          </a:xfrm>
          <a:prstGeom prst="rect">
            <a:avLst/>
          </a:prstGeom>
          <a:solidFill>
            <a:schemeClr val="bg1">
              <a:alpha val="90000"/>
            </a:schemeClr>
          </a:solidFill>
          <a:ln w="127000" cap="sq" cmpd="thinThick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6102" y="640263"/>
            <a:ext cx="7631097" cy="731337"/>
          </a:xfrm>
        </p:spPr>
        <p:txBody>
          <a:bodyPr>
            <a:normAutofit/>
          </a:bodyPr>
          <a:lstStyle/>
          <a:p>
            <a:r>
              <a:rPr lang="en-US" sz="3500" dirty="0"/>
              <a:t>Today’s Agenda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5582" y="1447800"/>
            <a:ext cx="6412418" cy="4446973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en-US" b="1" dirty="0">
                <a:solidFill>
                  <a:schemeClr val="tx1"/>
                </a:solidFill>
              </a:rPr>
              <a:t>How we got here: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chemeClr val="tx1"/>
                </a:solidFill>
              </a:rPr>
              <a:t>2 Ballot Initiatives:  Medical (2008) and Legalization (2018)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b="1" dirty="0">
                <a:solidFill>
                  <a:schemeClr val="tx1"/>
                </a:solidFill>
              </a:rPr>
              <a:t>Recreational use: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chemeClr val="tx1"/>
                </a:solidFill>
              </a:rPr>
              <a:t>Details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chemeClr val="tx1"/>
                </a:solidFill>
              </a:rPr>
              <a:t>Impact on employers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b="1" dirty="0">
                <a:solidFill>
                  <a:schemeClr val="tx1"/>
                </a:solidFill>
              </a:rPr>
              <a:t>Take-aways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4F20ED6-B93B-4ED8-97AC-521A6ABF083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81600" y="2819400"/>
            <a:ext cx="2946401" cy="2209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156407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0278C2-411E-4DCA-AFAE-2F40FC9988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1163637"/>
          </a:xfrm>
        </p:spPr>
        <p:txBody>
          <a:bodyPr/>
          <a:lstStyle/>
          <a:p>
            <a:r>
              <a:rPr lang="en-US" dirty="0"/>
              <a:t>Practical Issues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D6ECA6F-EFA1-4918-B69E-1A9D10A0E90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§"/>
            </a:pPr>
            <a:r>
              <a:rPr lang="en-US" b="1" dirty="0">
                <a:solidFill>
                  <a:schemeClr val="tx1"/>
                </a:solidFill>
              </a:rPr>
              <a:t>Testing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Saliva, urine, hair tests only show if THC in system </a:t>
            </a:r>
          </a:p>
          <a:p>
            <a:pPr lvl="2">
              <a:buFont typeface="Courier New" panose="02070309020205020404" pitchFamily="49" charset="0"/>
              <a:buChar char="o"/>
            </a:pPr>
            <a:r>
              <a:rPr lang="en-US" dirty="0">
                <a:solidFill>
                  <a:schemeClr val="tx1"/>
                </a:solidFill>
              </a:rPr>
              <a:t>Some go back as long as 90 days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Blood tests show impairment levels more precisely </a:t>
            </a:r>
          </a:p>
          <a:p>
            <a:pPr lvl="2">
              <a:buFont typeface="Courier New" panose="02070309020205020404" pitchFamily="49" charset="0"/>
              <a:buChar char="o"/>
            </a:pPr>
            <a:r>
              <a:rPr lang="en-US" dirty="0">
                <a:solidFill>
                  <a:schemeClr val="tx1"/>
                </a:solidFill>
              </a:rPr>
              <a:t>More expensive </a:t>
            </a:r>
          </a:p>
          <a:p>
            <a:pPr lvl="2">
              <a:buFont typeface="Courier New" panose="02070309020205020404" pitchFamily="49" charset="0"/>
              <a:buChar char="o"/>
            </a:pPr>
            <a:r>
              <a:rPr lang="en-US" dirty="0">
                <a:solidFill>
                  <a:schemeClr val="tx1"/>
                </a:solidFill>
              </a:rPr>
              <a:t>Take longer to analyze (not on-demand)</a:t>
            </a:r>
          </a:p>
          <a:p>
            <a:pPr lvl="2">
              <a:buFont typeface="Courier New" panose="02070309020205020404" pitchFamily="49" charset="0"/>
              <a:buChar char="o"/>
            </a:pPr>
            <a:r>
              <a:rPr lang="en-US" dirty="0">
                <a:solidFill>
                  <a:schemeClr val="tx1"/>
                </a:solidFill>
              </a:rPr>
              <a:t>Aren’t commonly used in the workplace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Significant HR dilemmas for employers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8753082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Legalization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47801"/>
            <a:ext cx="8229600" cy="4724400"/>
          </a:xfrm>
        </p:spPr>
        <p:txBody>
          <a:bodyPr/>
          <a:lstStyle/>
          <a:p>
            <a:pPr>
              <a:buFont typeface="Wingdings" panose="05000000000000000000" pitchFamily="2" charset="2"/>
              <a:buChar char="§"/>
            </a:pPr>
            <a:r>
              <a:rPr lang="en-US" dirty="0">
                <a:solidFill>
                  <a:schemeClr val="tx1"/>
                </a:solidFill>
              </a:rPr>
              <a:t>Now that legal, employers need to decide: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Apply zero-tolerance drug policies in recruiting, hiring and retaining employees? 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Enforce a zero-tolerance policies on or off the job? 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Terminate an employee who tests positive for marijuana, even if can’t prove “impaired”? </a:t>
            </a:r>
          </a:p>
          <a:p>
            <a:pPr lvl="2">
              <a:buFont typeface="Courier New" panose="02070309020205020404" pitchFamily="49" charset="0"/>
              <a:buChar char="o"/>
            </a:pPr>
            <a:r>
              <a:rPr lang="en-US" dirty="0">
                <a:solidFill>
                  <a:schemeClr val="tx1"/>
                </a:solidFill>
              </a:rPr>
              <a:t>If do, should employer be resigned to pay UI benefits?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Treat like alcohol?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Turn a blind eye?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5995022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199E5E-1F95-45AF-B1F6-09948E6FC2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Closing Thoughts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7943CF0C-C6F8-4FAE-86BB-005A1511ADC4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609600" y="2057400"/>
            <a:ext cx="4040188" cy="2691909"/>
          </a:xfrm>
          <a:prstGeom prst="rect">
            <a:avLst/>
          </a:prstGeom>
        </p:spPr>
      </p:pic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12ED111E-C656-45B9-A67D-1B092E3393E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45025" y="1143000"/>
            <a:ext cx="4041775" cy="4983163"/>
          </a:xfrm>
        </p:spPr>
        <p:txBody>
          <a:bodyPr/>
          <a:lstStyle/>
          <a:p>
            <a:pPr marL="114300" indent="0" algn="ctr" defTabSz="914400">
              <a:lnSpc>
                <a:spcPct val="90000"/>
              </a:lnSpc>
              <a:buNone/>
            </a:pPr>
            <a:r>
              <a:rPr lang="en-US" sz="2800" b="1" dirty="0">
                <a:solidFill>
                  <a:schemeClr val="tx1"/>
                </a:solidFill>
              </a:rPr>
              <a:t>Expect Headaches!</a:t>
            </a:r>
          </a:p>
          <a:p>
            <a:pPr indent="-228600" defTabSz="914400">
              <a:lnSpc>
                <a:spcPct val="90000"/>
              </a:lnSpc>
              <a:buFont typeface="Arial" panose="020B0604020202020204" pitchFamily="34" charset="0"/>
              <a:buChar char="•"/>
            </a:pPr>
            <a:endParaRPr lang="en-US" sz="2000" dirty="0">
              <a:solidFill>
                <a:schemeClr val="tx1"/>
              </a:solidFill>
            </a:endParaRPr>
          </a:p>
          <a:p>
            <a:pPr indent="-228600" defTabSz="9144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1"/>
                </a:solidFill>
              </a:rPr>
              <a:t>Employees will test the limits so know your rights</a:t>
            </a:r>
          </a:p>
          <a:p>
            <a:pPr marL="800100" lvl="1" defTabSz="914400">
              <a:lnSpc>
                <a:spcPct val="90000"/>
              </a:lnSpc>
              <a:buFont typeface="Courier New" panose="02070309020205020404" pitchFamily="49" charset="0"/>
              <a:buChar char="o"/>
            </a:pPr>
            <a:r>
              <a:rPr lang="en-US" sz="1600" dirty="0">
                <a:solidFill>
                  <a:schemeClr val="tx1"/>
                </a:solidFill>
              </a:rPr>
              <a:t>Legalization isn’t a “get out of jail free card” with employers</a:t>
            </a:r>
          </a:p>
          <a:p>
            <a:pPr marL="114300" indent="0" defTabSz="914400">
              <a:lnSpc>
                <a:spcPct val="90000"/>
              </a:lnSpc>
              <a:buNone/>
            </a:pPr>
            <a:endParaRPr lang="en-US" sz="2000" dirty="0">
              <a:solidFill>
                <a:schemeClr val="tx1"/>
              </a:solidFill>
            </a:endParaRPr>
          </a:p>
          <a:p>
            <a:pPr indent="-228600" defTabSz="9144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1"/>
                </a:solidFill>
              </a:rPr>
              <a:t>Make sure your HR policies reflect your rights and how you expect to enforce</a:t>
            </a:r>
          </a:p>
          <a:p>
            <a:pPr marL="114300" indent="0" defTabSz="914400">
              <a:lnSpc>
                <a:spcPct val="90000"/>
              </a:lnSpc>
              <a:buNone/>
            </a:pPr>
            <a:endParaRPr lang="en-US" sz="2000" dirty="0">
              <a:solidFill>
                <a:schemeClr val="tx1"/>
              </a:solidFill>
            </a:endParaRPr>
          </a:p>
          <a:p>
            <a:pPr indent="-228600" defTabSz="9144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1"/>
                </a:solidFill>
              </a:rPr>
              <a:t>Re-examine pre-employment and other drug testing protocols</a:t>
            </a:r>
          </a:p>
          <a:p>
            <a:pPr marL="857250" lvl="1" indent="-342900" defTabSz="914400">
              <a:lnSpc>
                <a:spcPct val="90000"/>
              </a:lnSpc>
              <a:buFont typeface="Courier New" panose="02070309020205020404" pitchFamily="49" charset="0"/>
              <a:buChar char="o"/>
            </a:pPr>
            <a:r>
              <a:rPr lang="en-US" sz="1600" dirty="0">
                <a:solidFill>
                  <a:schemeClr val="tx1"/>
                </a:solidFill>
              </a:rPr>
              <a:t>Still realistic?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1150219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838201"/>
            <a:ext cx="7772400" cy="1295399"/>
          </a:xfrm>
        </p:spPr>
        <p:txBody>
          <a:bodyPr/>
          <a:lstStyle/>
          <a:p>
            <a:r>
              <a:rPr lang="en-US" dirty="0"/>
              <a:t>Questions?</a:t>
            </a: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685800" y="2590800"/>
            <a:ext cx="7772400" cy="3086963"/>
          </a:xfrm>
        </p:spPr>
        <p:txBody>
          <a:bodyPr/>
          <a:lstStyle/>
          <a:p>
            <a:pPr algn="r"/>
            <a:r>
              <a:rPr lang="en-US" sz="2400" b="1" dirty="0">
                <a:solidFill>
                  <a:schemeClr val="tx1"/>
                </a:solidFill>
              </a:rPr>
              <a:t>Wendy Block</a:t>
            </a:r>
          </a:p>
          <a:p>
            <a:pPr algn="r"/>
            <a:r>
              <a:rPr lang="en-US" sz="2400" b="1" dirty="0">
                <a:solidFill>
                  <a:schemeClr val="tx1"/>
                </a:solidFill>
              </a:rPr>
              <a:t>Vice President of Business Advocacy</a:t>
            </a:r>
          </a:p>
          <a:p>
            <a:pPr algn="r"/>
            <a:r>
              <a:rPr lang="en-US" sz="2400" b="1" dirty="0">
                <a:solidFill>
                  <a:schemeClr val="tx1"/>
                </a:solidFill>
              </a:rPr>
              <a:t>Michigan Chamber of Commerce</a:t>
            </a:r>
          </a:p>
          <a:p>
            <a:pPr algn="r"/>
            <a:r>
              <a:rPr lang="en-US" sz="2400" b="1" dirty="0">
                <a:solidFill>
                  <a:schemeClr val="tx1"/>
                </a:solidFill>
              </a:rPr>
              <a:t>517/371-7678 (o)</a:t>
            </a:r>
          </a:p>
          <a:p>
            <a:pPr algn="r"/>
            <a:r>
              <a:rPr lang="en-US" sz="2400" b="1" u="sng" dirty="0">
                <a:solidFill>
                  <a:schemeClr val="tx1"/>
                </a:solidFill>
              </a:rPr>
              <a:t>wblock@michamber.com</a:t>
            </a:r>
          </a:p>
          <a:p>
            <a:pPr algn="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9764153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57200" y="436563"/>
            <a:ext cx="8305800" cy="1163637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 sz="3000" dirty="0"/>
              <a:t>How We Got Here:  </a:t>
            </a:r>
            <a:br>
              <a:rPr lang="en-US" sz="3000" dirty="0"/>
            </a:br>
            <a:r>
              <a:rPr lang="en-US" sz="3000" dirty="0"/>
              <a:t>Michigan’s Medical Marijuana Act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half" idx="1"/>
          </p:nvPr>
        </p:nvSpPr>
        <p:spPr>
          <a:xfrm>
            <a:off x="457200" y="1905000"/>
            <a:ext cx="4038600" cy="4221163"/>
          </a:xfrm>
        </p:spPr>
        <p:txBody>
          <a:bodyPr>
            <a:normAutofit fontScale="92500"/>
          </a:bodyPr>
          <a:lstStyle/>
          <a:p>
            <a:pPr>
              <a:lnSpc>
                <a:spcPct val="90000"/>
              </a:lnSpc>
              <a:buFont typeface="Wingdings" panose="05000000000000000000" pitchFamily="2" charset="2"/>
              <a:buChar char="§"/>
            </a:pPr>
            <a:r>
              <a:rPr lang="en-US" dirty="0">
                <a:solidFill>
                  <a:schemeClr val="tx1"/>
                </a:solidFill>
              </a:rPr>
              <a:t>2008 statutory initiative</a:t>
            </a:r>
          </a:p>
          <a:p>
            <a:pPr>
              <a:lnSpc>
                <a:spcPct val="90000"/>
              </a:lnSpc>
              <a:buFont typeface="Wingdings" panose="05000000000000000000" pitchFamily="2" charset="2"/>
              <a:buChar char="§"/>
            </a:pPr>
            <a:r>
              <a:rPr lang="en-US" dirty="0">
                <a:solidFill>
                  <a:schemeClr val="tx1"/>
                </a:solidFill>
              </a:rPr>
              <a:t>“Debilitating condition,” doctor’s approval</a:t>
            </a:r>
          </a:p>
          <a:p>
            <a:pPr lvl="1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No “arrest, prosecution, or penalty in any manner.”</a:t>
            </a:r>
          </a:p>
          <a:p>
            <a:pPr>
              <a:lnSpc>
                <a:spcPct val="90000"/>
              </a:lnSpc>
              <a:buFont typeface="Wingdings" panose="05000000000000000000" pitchFamily="2" charset="2"/>
              <a:buChar char="§"/>
            </a:pPr>
            <a:r>
              <a:rPr lang="en-US" dirty="0">
                <a:solidFill>
                  <a:schemeClr val="tx1"/>
                </a:solidFill>
              </a:rPr>
              <a:t>Cultivate own marijuana</a:t>
            </a:r>
          </a:p>
          <a:p>
            <a:pPr lvl="1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Patients -12 plants</a:t>
            </a:r>
          </a:p>
          <a:p>
            <a:pPr lvl="1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Caregivers - 12 plants for 5 patients (72 if patient themselves)</a:t>
            </a:r>
          </a:p>
          <a:p>
            <a:pPr lvl="1">
              <a:lnSpc>
                <a:spcPct val="90000"/>
              </a:lnSpc>
            </a:pPr>
            <a:endParaRPr lang="en-US" sz="1900" dirty="0"/>
          </a:p>
        </p:txBody>
      </p:sp>
      <p:pic>
        <p:nvPicPr>
          <p:cNvPr id="7" name="Picture 2" descr="Image result for medical marijuana">
            <a:extLst>
              <a:ext uri="{FF2B5EF4-FFF2-40B4-BE49-F238E27FC236}">
                <a16:creationId xmlns:a16="http://schemas.microsoft.com/office/drawing/2014/main" id="{01F4AF02-4DC2-4D16-A73E-C2F78A7F6D2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091" r="24545" b="-1"/>
          <a:stretch/>
        </p:blipFill>
        <p:spPr bwMode="auto">
          <a:xfrm>
            <a:off x="4724400" y="2133600"/>
            <a:ext cx="3860798" cy="2895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2238135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BA9128-102A-4B03-8C8F-5F68998773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Medical Marijuana Law</a:t>
            </a:r>
            <a:br>
              <a:rPr lang="en-US" dirty="0"/>
            </a:br>
            <a:endParaRPr lang="en-US" dirty="0"/>
          </a:p>
        </p:txBody>
      </p:sp>
      <p:pic>
        <p:nvPicPr>
          <p:cNvPr id="4" name="Picture 4" descr="Image result for medical marijuana, id card, michigan">
            <a:extLst>
              <a:ext uri="{FF2B5EF4-FFF2-40B4-BE49-F238E27FC236}">
                <a16:creationId xmlns:a16="http://schemas.microsoft.com/office/drawing/2014/main" id="{FD44FDD2-5E19-43F6-A08F-5EFD5FF02816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14400" y="1905000"/>
            <a:ext cx="2857500" cy="24381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78D526AE-37CB-474A-B0A9-89970EEC7F0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191001" y="838200"/>
            <a:ext cx="4495800" cy="5287963"/>
          </a:xfrm>
        </p:spPr>
        <p:txBody>
          <a:bodyPr/>
          <a:lstStyle/>
          <a:p>
            <a:endParaRPr lang="en-US" dirty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en-US" dirty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en-US" dirty="0">
                <a:solidFill>
                  <a:schemeClr val="tx1"/>
                </a:solidFill>
              </a:rPr>
              <a:t>12</a:t>
            </a:r>
            <a:r>
              <a:rPr lang="en-US" baseline="30000" dirty="0">
                <a:solidFill>
                  <a:schemeClr val="tx1"/>
                </a:solidFill>
              </a:rPr>
              <a:t>th</a:t>
            </a:r>
            <a:r>
              <a:rPr lang="en-US" dirty="0">
                <a:solidFill>
                  <a:schemeClr val="tx1"/>
                </a:solidFill>
              </a:rPr>
              <a:t> state (1</a:t>
            </a:r>
            <a:r>
              <a:rPr lang="en-US" baseline="30000" dirty="0">
                <a:solidFill>
                  <a:schemeClr val="tx1"/>
                </a:solidFill>
              </a:rPr>
              <a:t>st</a:t>
            </a:r>
            <a:r>
              <a:rPr lang="en-US" dirty="0">
                <a:solidFill>
                  <a:schemeClr val="tx1"/>
                </a:solidFill>
              </a:rPr>
              <a:t> in Midwest)</a:t>
            </a:r>
          </a:p>
          <a:p>
            <a:pPr marL="0" indent="0">
              <a:buNone/>
            </a:pP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12" name="Content Placeholder 7">
            <a:extLst>
              <a:ext uri="{FF2B5EF4-FFF2-40B4-BE49-F238E27FC236}">
                <a16:creationId xmlns:a16="http://schemas.microsoft.com/office/drawing/2014/main" id="{B433DFD3-1CED-42BF-943B-801A51F63C3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 bwMode="auto">
          <a:xfrm>
            <a:off x="4191000" y="2514600"/>
            <a:ext cx="4328515" cy="175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9437926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5D5EFF02-FAA0-4C51-9CFF-27D43C30863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en-US" dirty="0"/>
              <a:t>Recreational Use of Marijuana</a:t>
            </a:r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75CBF89A-127A-4A1E-9D59-75D0BC9AE085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216940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E023CD-24CA-4EB2-A538-E404F3A860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990600"/>
            <a:ext cx="8229600" cy="155576"/>
          </a:xfrm>
        </p:spPr>
        <p:txBody>
          <a:bodyPr/>
          <a:lstStyle/>
          <a:p>
            <a:r>
              <a:rPr lang="en-US" dirty="0"/>
              <a:t>Ballot Proposal Process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170C41C-318B-4493-BD32-120EC955EBD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4648200"/>
          </a:xfrm>
        </p:spPr>
        <p:txBody>
          <a:bodyPr/>
          <a:lstStyle/>
          <a:p>
            <a:pPr marL="0" indent="0">
              <a:buNone/>
            </a:pPr>
            <a:r>
              <a:rPr lang="en-US" u="sng" dirty="0">
                <a:solidFill>
                  <a:schemeClr val="tx1"/>
                </a:solidFill>
              </a:rPr>
              <a:t>For Initiated Law</a:t>
            </a:r>
          </a:p>
          <a:p>
            <a:pPr lvl="0">
              <a:buFont typeface="Wingdings" panose="05000000000000000000" pitchFamily="2" charset="2"/>
              <a:buChar char="§"/>
            </a:pPr>
            <a:r>
              <a:rPr lang="en-US" dirty="0">
                <a:solidFill>
                  <a:schemeClr val="tx1"/>
                </a:solidFill>
              </a:rPr>
              <a:t>180 day window to gather 252,523 signatures of registered voters</a:t>
            </a:r>
          </a:p>
          <a:p>
            <a:pPr lvl="0">
              <a:buFont typeface="Wingdings" panose="05000000000000000000" pitchFamily="2" charset="2"/>
              <a:buChar char="§"/>
            </a:pPr>
            <a:r>
              <a:rPr lang="en-US" dirty="0">
                <a:solidFill>
                  <a:schemeClr val="tx1"/>
                </a:solidFill>
              </a:rPr>
              <a:t>For 2018 ballot, signatures were due May 30</a:t>
            </a:r>
          </a:p>
          <a:p>
            <a:pPr lvl="0">
              <a:buFont typeface="Wingdings" panose="05000000000000000000" pitchFamily="2" charset="2"/>
              <a:buChar char="§"/>
            </a:pPr>
            <a:r>
              <a:rPr lang="en-US" dirty="0">
                <a:solidFill>
                  <a:schemeClr val="tx1"/>
                </a:solidFill>
              </a:rPr>
              <a:t>Legislature had 40 days to:  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Adopt as written (no signature by Governor required to become law)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Reject by vote or Do Nothing (same result as rejection)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Put Competing Proposal on Ballot   </a:t>
            </a:r>
          </a:p>
          <a:p>
            <a:pPr lvl="1">
              <a:buFont typeface="Wingdings" panose="05000000000000000000" pitchFamily="2" charset="2"/>
              <a:buChar char="§"/>
            </a:pPr>
            <a:endParaRPr lang="en-US" sz="2000" dirty="0">
              <a:solidFill>
                <a:schemeClr val="tx1"/>
              </a:solidFill>
            </a:endParaRPr>
          </a:p>
          <a:p>
            <a:pPr lvl="1">
              <a:buFont typeface="Wingdings" panose="05000000000000000000" pitchFamily="2" charset="2"/>
              <a:buChar char="§"/>
            </a:pPr>
            <a:endParaRPr lang="en-US" sz="2000" dirty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en-US" sz="17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8681822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0B7185-4591-4565-80C3-6EB202345A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3200" dirty="0">
                <a:solidFill>
                  <a:schemeClr val="accent4"/>
                </a:solidFill>
              </a:rPr>
              <a:t>Outcome of the Ballot Proposal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6CBB6E0-B7F2-46B6-A4DA-9B2A18BE923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447800"/>
            <a:ext cx="8229600" cy="4264025"/>
          </a:xfrm>
        </p:spPr>
        <p:txBody>
          <a:bodyPr/>
          <a:lstStyle/>
          <a:p>
            <a:pPr>
              <a:buFont typeface="Wingdings" panose="05000000000000000000" pitchFamily="2" charset="2"/>
              <a:buChar char="§"/>
            </a:pPr>
            <a:r>
              <a:rPr lang="en-US" dirty="0">
                <a:solidFill>
                  <a:schemeClr val="tx1"/>
                </a:solidFill>
              </a:rPr>
              <a:t>Turned in over 360,000 signatures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dirty="0">
                <a:solidFill>
                  <a:schemeClr val="tx1"/>
                </a:solidFill>
              </a:rPr>
              <a:t>Legislature decided to send to the ballot 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dirty="0">
                <a:solidFill>
                  <a:schemeClr val="tx1"/>
                </a:solidFill>
              </a:rPr>
              <a:t>Michigan Proposal 1 of 2018:</a:t>
            </a:r>
          </a:p>
          <a:p>
            <a:pPr lvl="1">
              <a:buFont typeface="Wingdings" panose="05000000000000000000" pitchFamily="2" charset="2"/>
              <a:buChar char="§"/>
            </a:pPr>
            <a:endParaRPr lang="en-US" dirty="0">
              <a:solidFill>
                <a:schemeClr val="tx1"/>
              </a:solidFill>
            </a:endParaRPr>
          </a:p>
          <a:p>
            <a:pPr lvl="1">
              <a:buFont typeface="Wingdings" panose="05000000000000000000" pitchFamily="2" charset="2"/>
              <a:buChar char="§"/>
            </a:pPr>
            <a:endParaRPr lang="en-US" dirty="0">
              <a:solidFill>
                <a:schemeClr val="tx1"/>
              </a:solidFill>
            </a:endParaRPr>
          </a:p>
          <a:p>
            <a:pPr lvl="1">
              <a:buFont typeface="Wingdings" panose="05000000000000000000" pitchFamily="2" charset="2"/>
              <a:buChar char="§"/>
            </a:pPr>
            <a:endParaRPr lang="en-US" dirty="0">
              <a:solidFill>
                <a:schemeClr val="tx1"/>
              </a:solidFill>
            </a:endParaRPr>
          </a:p>
          <a:p>
            <a:pPr marL="457200" lvl="1" indent="0">
              <a:buNone/>
            </a:pPr>
            <a:endParaRPr lang="en-US" dirty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en-US" dirty="0"/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098A4395-B1C2-4E39-8BC3-05A3C2E2A5D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41700972"/>
              </p:ext>
            </p:extLst>
          </p:nvPr>
        </p:nvGraphicFramePr>
        <p:xfrm>
          <a:off x="1447799" y="3200400"/>
          <a:ext cx="6248401" cy="1257300"/>
        </p:xfrm>
        <a:graphic>
          <a:graphicData uri="http://schemas.openxmlformats.org/drawingml/2006/table">
            <a:tbl>
              <a:tblPr/>
              <a:tblGrid>
                <a:gridCol w="2245519">
                  <a:extLst>
                    <a:ext uri="{9D8B030D-6E8A-4147-A177-3AD203B41FA5}">
                      <a16:colId xmlns:a16="http://schemas.microsoft.com/office/drawing/2014/main" val="3764892724"/>
                    </a:ext>
                  </a:extLst>
                </a:gridCol>
                <a:gridCol w="2001441">
                  <a:extLst>
                    <a:ext uri="{9D8B030D-6E8A-4147-A177-3AD203B41FA5}">
                      <a16:colId xmlns:a16="http://schemas.microsoft.com/office/drawing/2014/main" val="3589111926"/>
                    </a:ext>
                  </a:extLst>
                </a:gridCol>
                <a:gridCol w="2001441">
                  <a:extLst>
                    <a:ext uri="{9D8B030D-6E8A-4147-A177-3AD203B41FA5}">
                      <a16:colId xmlns:a16="http://schemas.microsoft.com/office/drawing/2014/main" val="1897725635"/>
                    </a:ext>
                  </a:extLst>
                </a:gridCol>
              </a:tblGrid>
              <a:tr h="41910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effectLst/>
                        </a:rPr>
                        <a:t>Result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effectLst/>
                        </a:rPr>
                        <a:t>Votes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effectLst/>
                        </a:rPr>
                        <a:t>Percentage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08199808"/>
                  </a:ext>
                </a:extLst>
              </a:tr>
              <a:tr h="419100">
                <a:tc>
                  <a:txBody>
                    <a:bodyPr/>
                    <a:lstStyle/>
                    <a:p>
                      <a:r>
                        <a:rPr lang="en-US"/>
                        <a:t> </a:t>
                      </a:r>
                      <a:r>
                        <a:rPr lang="en-US" b="1"/>
                        <a:t>Yes</a:t>
                      </a:r>
                      <a:endParaRPr lang="en-US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b="1" dirty="0">
                          <a:effectLst/>
                        </a:rPr>
                        <a:t>2,354,640</a:t>
                      </a:r>
                      <a:endParaRPr lang="en-US" dirty="0">
                        <a:effectLst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>
                          <a:effectLst/>
                        </a:rPr>
                        <a:t>55.89%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9F9F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26061995"/>
                  </a:ext>
                </a:extLst>
              </a:tr>
              <a:tr h="419100">
                <a:tc>
                  <a:txBody>
                    <a:bodyPr/>
                    <a:lstStyle/>
                    <a:p>
                      <a:r>
                        <a:rPr lang="en-US"/>
                        <a:t>No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>
                          <a:effectLst/>
                        </a:rPr>
                        <a:t>1,858,354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>
                          <a:effectLst/>
                        </a:rPr>
                        <a:t>44.11%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9F9F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25779835"/>
                  </a:ext>
                </a:extLst>
              </a:tr>
            </a:tbl>
          </a:graphicData>
        </a:graphic>
      </p:graphicFrame>
      <p:pic>
        <p:nvPicPr>
          <p:cNvPr id="1025" name="Picture 1" descr="Approved">
            <a:extLst>
              <a:ext uri="{FF2B5EF4-FFF2-40B4-BE49-F238E27FC236}">
                <a16:creationId xmlns:a16="http://schemas.microsoft.com/office/drawing/2014/main" id="{05F106A1-D58F-412F-8FA6-9F28A4F4C86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0" y="2971800"/>
            <a:ext cx="152400" cy="15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500311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85609C-FA3B-46E2-9DDC-1DB3ACDCE0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Who Was Behind It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5139D0A-FDE7-4981-8712-375DB6D7632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§"/>
            </a:pPr>
            <a:r>
              <a:rPr lang="en-US" dirty="0">
                <a:solidFill>
                  <a:schemeClr val="tx1"/>
                </a:solidFill>
              </a:rPr>
              <a:t>YES Campaign:  Coalition to Regulate Marijuana Like Alcohol - $3.73m raised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New Approach PAC contributed $1.78 million </a:t>
            </a:r>
          </a:p>
          <a:p>
            <a:pPr marL="457200" lvl="1" indent="0">
              <a:buNone/>
            </a:pPr>
            <a:endParaRPr lang="en-US" dirty="0">
              <a:solidFill>
                <a:schemeClr val="tx1"/>
              </a:solidFill>
            </a:endParaRPr>
          </a:p>
          <a:p>
            <a:r>
              <a:rPr lang="en-US" dirty="0">
                <a:solidFill>
                  <a:schemeClr val="tx1"/>
                </a:solidFill>
              </a:rPr>
              <a:t>NO Campaign:  Healthy and Productive Michigan and Committee to Keep Pot Out of Neighborhoods and Schools - $2.67 million raised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Smart Approaches to Marijuana Action (SAM) contributed $1.78 million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5317968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8A2ED1-9F25-4519-8983-EABF9DD3D3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10</a:t>
            </a:r>
            <a:r>
              <a:rPr lang="en-US" baseline="30000" dirty="0"/>
              <a:t>th</a:t>
            </a:r>
            <a:r>
              <a:rPr lang="en-US" dirty="0"/>
              <a:t> State 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9BD8E8A7-622C-47B6-8DD5-B89D7ED9597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95400" y="1295400"/>
            <a:ext cx="6269308" cy="45377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5665680"/>
      </p:ext>
    </p:extLst>
  </p:cSld>
  <p:clrMapOvr>
    <a:masterClrMapping/>
  </p:clrMapOvr>
</p:sld>
</file>

<file path=ppt/theme/theme1.xml><?xml version="1.0" encoding="utf-8"?>
<a:theme xmlns:a="http://schemas.openxmlformats.org/drawingml/2006/main" name="Michigan Chamber Powerpoint Example">
  <a:themeElements>
    <a:clrScheme name="Michigan Chamber">
      <a:dk1>
        <a:srgbClr val="000000"/>
      </a:dk1>
      <a:lt1>
        <a:srgbClr val="FFFFFF"/>
      </a:lt1>
      <a:dk2>
        <a:srgbClr val="005A9C"/>
      </a:dk2>
      <a:lt2>
        <a:srgbClr val="00AD8E"/>
      </a:lt2>
      <a:accent1>
        <a:srgbClr val="00AD8E"/>
      </a:accent1>
      <a:accent2>
        <a:srgbClr val="005747"/>
      </a:accent2>
      <a:accent3>
        <a:srgbClr val="66CEAF"/>
      </a:accent3>
      <a:accent4>
        <a:srgbClr val="005A9C"/>
      </a:accent4>
      <a:accent5>
        <a:srgbClr val="002D4E"/>
      </a:accent5>
      <a:accent6>
        <a:srgbClr val="669CC4"/>
      </a:accent6>
      <a:hlink>
        <a:srgbClr val="B8E1FF"/>
      </a:hlink>
      <a:folHlink>
        <a:srgbClr val="3F3151"/>
      </a:folHlink>
    </a:clrScheme>
    <a:fontScheme name="Michigan Chamber - Trade Gothic">
      <a:majorFont>
        <a:latin typeface="Trade Gothic LT Std"/>
        <a:ea typeface=""/>
        <a:cs typeface=""/>
      </a:majorFont>
      <a:minorFont>
        <a:latin typeface="Trade Gothic LT Std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Michigan Chamber">
      <a:dk1>
        <a:srgbClr val="000000"/>
      </a:dk1>
      <a:lt1>
        <a:srgbClr val="FFFFFF"/>
      </a:lt1>
      <a:dk2>
        <a:srgbClr val="005A9C"/>
      </a:dk2>
      <a:lt2>
        <a:srgbClr val="00AD8E"/>
      </a:lt2>
      <a:accent1>
        <a:srgbClr val="00AD8E"/>
      </a:accent1>
      <a:accent2>
        <a:srgbClr val="005747"/>
      </a:accent2>
      <a:accent3>
        <a:srgbClr val="66CEAF"/>
      </a:accent3>
      <a:accent4>
        <a:srgbClr val="005A9C"/>
      </a:accent4>
      <a:accent5>
        <a:srgbClr val="002D4E"/>
      </a:accent5>
      <a:accent6>
        <a:srgbClr val="669CC4"/>
      </a:accent6>
      <a:hlink>
        <a:srgbClr val="B8E1FF"/>
      </a:hlink>
      <a:folHlink>
        <a:srgbClr val="3F3151"/>
      </a:folHlink>
    </a:clrScheme>
    <a:fontScheme name="Michigan Chamber - Trade Gothic">
      <a:majorFont>
        <a:latin typeface="Trade Gothic LT Std"/>
        <a:ea typeface=""/>
        <a:cs typeface=""/>
      </a:majorFont>
      <a:minorFont>
        <a:latin typeface="Trade Gothic LT Std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380</TotalTime>
  <Words>1177</Words>
  <Application>Microsoft Office PowerPoint</Application>
  <PresentationFormat>On-screen Show (4:3)</PresentationFormat>
  <Paragraphs>150</Paragraphs>
  <Slides>23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23</vt:i4>
      </vt:variant>
    </vt:vector>
  </HeadingPairs>
  <TitlesOfParts>
    <vt:vector size="32" baseType="lpstr">
      <vt:lpstr>Arial</vt:lpstr>
      <vt:lpstr>Calibri</vt:lpstr>
      <vt:lpstr>Courier New</vt:lpstr>
      <vt:lpstr>Trade Gothic LT Std</vt:lpstr>
      <vt:lpstr>Trade Gothic LT Std Bold</vt:lpstr>
      <vt:lpstr>Trade Gothic LT Std Light</vt:lpstr>
      <vt:lpstr>Wingdings</vt:lpstr>
      <vt:lpstr>Michigan Chamber Powerpoint Example</vt:lpstr>
      <vt:lpstr>Office Theme</vt:lpstr>
      <vt:lpstr>   Marijuana and Your Business   TRENDS Luncheon Michindoh Conference Center, Hillsdale Jan. 22, 2019  </vt:lpstr>
      <vt:lpstr>Today’s Agenda</vt:lpstr>
      <vt:lpstr>How We Got Here:   Michigan’s Medical Marijuana Act</vt:lpstr>
      <vt:lpstr>Medical Marijuana Law </vt:lpstr>
      <vt:lpstr>Recreational Use of Marijuana</vt:lpstr>
      <vt:lpstr>Ballot Proposal Process </vt:lpstr>
      <vt:lpstr>Outcome of the Ballot Proposal</vt:lpstr>
      <vt:lpstr>Who Was Behind It</vt:lpstr>
      <vt:lpstr>10th State </vt:lpstr>
      <vt:lpstr>The Law</vt:lpstr>
      <vt:lpstr>Recreational Use</vt:lpstr>
      <vt:lpstr>Recreational Use</vt:lpstr>
      <vt:lpstr>Recreational Use</vt:lpstr>
      <vt:lpstr>Recreational Use</vt:lpstr>
      <vt:lpstr>Important to Know!</vt:lpstr>
      <vt:lpstr>Details Important to Employers</vt:lpstr>
      <vt:lpstr>Details Important to Employers</vt:lpstr>
      <vt:lpstr>Practical Issues</vt:lpstr>
      <vt:lpstr>Practical Issues</vt:lpstr>
      <vt:lpstr>Practical Issues</vt:lpstr>
      <vt:lpstr>Legalization</vt:lpstr>
      <vt:lpstr>Closing Thoughts</vt:lpstr>
      <vt:lpstr>Questions?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Recreational Use of Marijuana: 2018 Ballot Proposal     Midland Area Chamber of Commerce September 11, 2018</dc:title>
  <dc:creator>Block, Wendy</dc:creator>
  <cp:lastModifiedBy>Block, Wendy</cp:lastModifiedBy>
  <cp:revision>24</cp:revision>
  <dcterms:created xsi:type="dcterms:W3CDTF">2018-09-07T14:44:39Z</dcterms:created>
  <dcterms:modified xsi:type="dcterms:W3CDTF">2019-01-29T13:50:48Z</dcterms:modified>
</cp:coreProperties>
</file>