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582" r:id="rId3"/>
    <p:sldId id="678" r:id="rId4"/>
    <p:sldId id="679" r:id="rId5"/>
    <p:sldId id="680" r:id="rId6"/>
    <p:sldId id="622" r:id="rId7"/>
    <p:sldId id="681" r:id="rId8"/>
    <p:sldId id="682" r:id="rId9"/>
    <p:sldId id="683" r:id="rId10"/>
    <p:sldId id="684" r:id="rId11"/>
    <p:sldId id="685" r:id="rId12"/>
    <p:sldId id="686" r:id="rId13"/>
    <p:sldId id="590" r:id="rId14"/>
    <p:sldId id="647" r:id="rId15"/>
    <p:sldId id="687" r:id="rId16"/>
    <p:sldId id="688" r:id="rId17"/>
    <p:sldId id="689" r:id="rId18"/>
    <p:sldId id="690" r:id="rId19"/>
    <p:sldId id="691" r:id="rId20"/>
  </p:sldIdLst>
  <p:sldSz cx="9144000" cy="6858000" type="screen4x3"/>
  <p:notesSz cx="7077075" cy="90201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000"/>
    <a:srgbClr val="58081F"/>
    <a:srgbClr val="E1E1E1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 autoAdjust="0"/>
    <p:restoredTop sz="94667" autoAdjust="0"/>
  </p:normalViewPr>
  <p:slideViewPr>
    <p:cSldViewPr>
      <p:cViewPr varScale="1">
        <p:scale>
          <a:sx n="79" d="100"/>
          <a:sy n="79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4581996694858039E-2"/>
          <c:y val="4.8684666666519376E-2"/>
          <c:w val="0.64784290852533033"/>
          <c:h val="0.75453290272147611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Legal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Oct--69</c:v>
                </c:pt>
                <c:pt idx="1">
                  <c:v>Aug--95</c:v>
                </c:pt>
                <c:pt idx="2">
                  <c:v>Sep--00</c:v>
                </c:pt>
                <c:pt idx="3">
                  <c:v>Dec--03</c:v>
                </c:pt>
                <c:pt idx="4">
                  <c:v>Oct--05</c:v>
                </c:pt>
                <c:pt idx="5">
                  <c:v>Oct--09</c:v>
                </c:pt>
                <c:pt idx="6">
                  <c:v>Oct--10</c:v>
                </c:pt>
                <c:pt idx="7">
                  <c:v>Oct--11</c:v>
                </c:pt>
                <c:pt idx="8">
                  <c:v>Nov--12</c:v>
                </c:pt>
                <c:pt idx="9">
                  <c:v>Oct--13</c:v>
                </c:pt>
                <c:pt idx="10">
                  <c:v>Oct--14</c:v>
                </c:pt>
                <c:pt idx="11">
                  <c:v>Oct--15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0.12000000000000001</c:v>
                </c:pt>
                <c:pt idx="1">
                  <c:v>0.25</c:v>
                </c:pt>
                <c:pt idx="2">
                  <c:v>0.31000000000000005</c:v>
                </c:pt>
                <c:pt idx="3">
                  <c:v>0.34000000000000008</c:v>
                </c:pt>
                <c:pt idx="4">
                  <c:v>0.36000000000000004</c:v>
                </c:pt>
                <c:pt idx="5">
                  <c:v>0.44000000000000006</c:v>
                </c:pt>
                <c:pt idx="6">
                  <c:v>0.46</c:v>
                </c:pt>
                <c:pt idx="7">
                  <c:v>0.5</c:v>
                </c:pt>
                <c:pt idx="8">
                  <c:v>0.48000000000000004</c:v>
                </c:pt>
                <c:pt idx="9">
                  <c:v>0.58000000000000007</c:v>
                </c:pt>
                <c:pt idx="10">
                  <c:v>0.51</c:v>
                </c:pt>
                <c:pt idx="11">
                  <c:v>0.58000000000000007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Illegal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Oct--69</c:v>
                </c:pt>
                <c:pt idx="1">
                  <c:v>Aug--95</c:v>
                </c:pt>
                <c:pt idx="2">
                  <c:v>Sep--00</c:v>
                </c:pt>
                <c:pt idx="3">
                  <c:v>Dec--03</c:v>
                </c:pt>
                <c:pt idx="4">
                  <c:v>Oct--05</c:v>
                </c:pt>
                <c:pt idx="5">
                  <c:v>Oct--09</c:v>
                </c:pt>
                <c:pt idx="6">
                  <c:v>Oct--10</c:v>
                </c:pt>
                <c:pt idx="7">
                  <c:v>Oct--11</c:v>
                </c:pt>
                <c:pt idx="8">
                  <c:v>Nov--12</c:v>
                </c:pt>
                <c:pt idx="9">
                  <c:v>Oct--13</c:v>
                </c:pt>
                <c:pt idx="10">
                  <c:v>Oct--14</c:v>
                </c:pt>
                <c:pt idx="11">
                  <c:v>Oct--15</c:v>
                </c:pt>
              </c:strCache>
            </c:strRef>
          </c:cat>
          <c:val>
            <c:numRef>
              <c:f>Sheet1!$C$2:$C$13</c:f>
              <c:numCache>
                <c:formatCode>0%</c:formatCode>
                <c:ptCount val="12"/>
                <c:pt idx="0">
                  <c:v>0.84000000000000008</c:v>
                </c:pt>
                <c:pt idx="1">
                  <c:v>0.73000000000000009</c:v>
                </c:pt>
                <c:pt idx="2">
                  <c:v>0.64000000000000012</c:v>
                </c:pt>
                <c:pt idx="3">
                  <c:v>0.64000000000000012</c:v>
                </c:pt>
                <c:pt idx="4">
                  <c:v>0.60000000000000009</c:v>
                </c:pt>
                <c:pt idx="5">
                  <c:v>0.54</c:v>
                </c:pt>
                <c:pt idx="6">
                  <c:v>0.5</c:v>
                </c:pt>
                <c:pt idx="7">
                  <c:v>0.46</c:v>
                </c:pt>
                <c:pt idx="8">
                  <c:v>0.5</c:v>
                </c:pt>
                <c:pt idx="9">
                  <c:v>0.39000000000000007</c:v>
                </c:pt>
                <c:pt idx="10">
                  <c:v>0.47000000000000003</c:v>
                </c:pt>
                <c:pt idx="11">
                  <c:v>0.4</c:v>
                </c:pt>
              </c:numCache>
            </c:numRef>
          </c:val>
        </c:ser>
        <c:marker val="1"/>
        <c:axId val="59185024"/>
        <c:axId val="59186560"/>
      </c:lineChart>
      <c:catAx>
        <c:axId val="59185024"/>
        <c:scaling>
          <c:orientation val="minMax"/>
        </c:scaling>
        <c:axPos val="b"/>
        <c:numFmt formatCode="d\-mmm" sourceLinked="1"/>
        <c:tickLblPos val="nextTo"/>
        <c:crossAx val="59186560"/>
        <c:crosses val="autoZero"/>
        <c:auto val="1"/>
        <c:lblAlgn val="ctr"/>
        <c:lblOffset val="100"/>
      </c:catAx>
      <c:valAx>
        <c:axId val="59186560"/>
        <c:scaling>
          <c:orientation val="minMax"/>
        </c:scaling>
        <c:axPos val="l"/>
        <c:majorGridlines/>
        <c:numFmt formatCode="0%" sourceLinked="1"/>
        <c:tickLblPos val="nextTo"/>
        <c:crossAx val="591850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3" tIns="45987" rIns="91973" bIns="45987" numCol="1" anchor="t" anchorCtr="0" compatLnSpc="1">
            <a:prstTxWarp prst="textNoShape">
              <a:avLst/>
            </a:prstTxWarp>
          </a:bodyPr>
          <a:lstStyle>
            <a:lvl1pPr defTabSz="91902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1613" y="0"/>
            <a:ext cx="3065462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3" tIns="45987" rIns="91973" bIns="45987" numCol="1" anchor="t" anchorCtr="0" compatLnSpc="1">
            <a:prstTxWarp prst="textNoShape">
              <a:avLst/>
            </a:prstTxWarp>
          </a:bodyPr>
          <a:lstStyle>
            <a:lvl1pPr algn="r" defTabSz="91902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69325"/>
            <a:ext cx="3065463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3" tIns="45987" rIns="91973" bIns="45987" numCol="1" anchor="b" anchorCtr="0" compatLnSpc="1">
            <a:prstTxWarp prst="textNoShape">
              <a:avLst/>
            </a:prstTxWarp>
          </a:bodyPr>
          <a:lstStyle>
            <a:lvl1pPr defTabSz="91902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1613" y="8569325"/>
            <a:ext cx="3065462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3" tIns="45987" rIns="91973" bIns="45987" numCol="1" anchor="b" anchorCtr="0" compatLnSpc="1">
            <a:prstTxWarp prst="textNoShape">
              <a:avLst/>
            </a:prstTxWarp>
          </a:bodyPr>
          <a:lstStyle>
            <a:lvl1pPr algn="r" defTabSz="919023">
              <a:defRPr sz="1200"/>
            </a:lvl1pPr>
          </a:lstStyle>
          <a:p>
            <a:pPr>
              <a:defRPr/>
            </a:pPr>
            <a:fld id="{0F57ED04-AD95-4114-9688-9882EED2BB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779E6-405D-4E71-AB53-6E0A9C28CC7E}" type="datetimeFigureOut">
              <a:rPr lang="en-US" smtClean="0"/>
              <a:pPr/>
              <a:t>11/11/2015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2700" y="676275"/>
            <a:ext cx="4511675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84663"/>
            <a:ext cx="5661025" cy="4059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67738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567738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0114C-DC02-45D2-9947-0D66AAD9BD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AD95E-2EBD-47B1-B299-85247A4D28A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30280-39FC-40CB-898B-8A812843E3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6D5E1-3B01-40E9-AED3-F1BE504409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691FD-2663-47D4-BA44-A6DF8F5C23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C0533-7B03-4783-AD38-E3CA75C62F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C3485-BF39-42A4-8E2C-0D1DCE43DE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299C6-FAB8-40BE-AEB9-40C6A5A4F5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39E9D-FBA6-4DD2-A900-4B026BCF19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F6015-B8A9-4451-A84C-84018E62C8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D4A12-6881-4040-8AED-02A79FA4DD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70651-E004-4AA7-BC49-F2A50549B0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C7C4D-E9AE-4BAD-BDAA-7F26E532D9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CA7FE"/>
            </a:gs>
            <a:gs pos="100000">
              <a:srgbClr val="FFFFE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9DC223D-A710-4A26-999C-B278022200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228600" y="63246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rgbClr val="006000"/>
                </a:solidFill>
              </a:rPr>
              <a:t>EPIC</a:t>
            </a:r>
            <a:r>
              <a:rPr lang="en-US" sz="900" dirty="0">
                <a:solidFill>
                  <a:srgbClr val="006000"/>
                </a:solidFill>
              </a:rPr>
              <a:t> </a:t>
            </a:r>
            <a:r>
              <a:rPr lang="en-US" sz="900" dirty="0">
                <a:solidFill>
                  <a:srgbClr val="006000"/>
                </a:solidFill>
                <a:latin typeface="Wingdings" pitchFamily="2" charset="2"/>
              </a:rPr>
              <a:t>n</a:t>
            </a:r>
            <a:r>
              <a:rPr lang="en-US" sz="900" dirty="0">
                <a:solidFill>
                  <a:srgbClr val="006000"/>
                </a:solidFill>
              </a:rPr>
              <a:t> </a:t>
            </a:r>
            <a:r>
              <a:rPr lang="en-US" sz="1400" dirty="0">
                <a:solidFill>
                  <a:srgbClr val="006000"/>
                </a:solidFill>
              </a:rPr>
              <a:t>MRA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ts val="800"/>
        </a:spcBef>
        <a:spcAft>
          <a:spcPct val="0"/>
        </a:spcAft>
        <a:defRPr sz="4400" b="1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ts val="80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ts val="80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ts val="80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ts val="80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ts val="80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ts val="80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ts val="80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ts val="80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ts val="100"/>
        </a:spcBef>
        <a:spcAft>
          <a:spcPts val="300"/>
        </a:spcAft>
        <a:buChar char="•"/>
        <a:defRPr sz="3200" i="1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300"/>
        </a:spcBef>
        <a:spcAft>
          <a:spcPts val="30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ts val="30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52400"/>
            <a:ext cx="9144000" cy="609600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indent="0" algn="ctr" eaLnBrk="1" hangingPunct="1">
              <a:lnSpc>
                <a:spcPct val="90000"/>
              </a:lnSpc>
              <a:buFontTx/>
              <a:buNone/>
              <a:defRPr/>
            </a:pPr>
            <a:endParaRPr lang="en-US" sz="2800" b="1" i="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indent="0" algn="ctr" eaLnBrk="1" hangingPunct="1">
              <a:lnSpc>
                <a:spcPct val="90000"/>
              </a:lnSpc>
              <a:buFontTx/>
              <a:buNone/>
              <a:defRPr/>
            </a:pPr>
            <a:endParaRPr lang="en-US" sz="2800" b="1" i="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indent="0" algn="ctr" eaLnBrk="1" hangingPunct="1">
              <a:lnSpc>
                <a:spcPct val="90000"/>
              </a:lnSpc>
              <a:buFontTx/>
              <a:buNone/>
              <a:defRPr/>
            </a:pPr>
            <a:endParaRPr lang="en-US" sz="2800" b="1" i="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i="0" dirty="0" smtClean="0">
                <a:solidFill>
                  <a:schemeClr val="accent4"/>
                </a:solidFill>
              </a:rPr>
              <a:t>Polling on Marijuana Legalization </a:t>
            </a:r>
          </a:p>
          <a:p>
            <a:pPr indent="0" algn="ctr" eaLnBrk="1" hangingPunct="1">
              <a:lnSpc>
                <a:spcPct val="90000"/>
              </a:lnSpc>
              <a:buFontTx/>
              <a:buNone/>
              <a:defRPr/>
            </a:pPr>
            <a:endParaRPr lang="en-US" sz="2800" b="1" i="0" dirty="0" smtClean="0">
              <a:solidFill>
                <a:schemeClr val="accent4"/>
              </a:solidFill>
            </a:endParaRPr>
          </a:p>
          <a:p>
            <a:pPr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i="0" dirty="0" smtClean="0">
                <a:solidFill>
                  <a:schemeClr val="accent4"/>
                </a:solidFill>
              </a:rPr>
              <a:t>National, Michigan and </a:t>
            </a:r>
            <a:r>
              <a:rPr lang="en-US" sz="2800" b="1" i="0" dirty="0" smtClean="0">
                <a:solidFill>
                  <a:schemeClr val="accent4"/>
                </a:solidFill>
              </a:rPr>
              <a:t>Colorado</a:t>
            </a:r>
            <a:endParaRPr lang="en-US" sz="2800" b="1" i="0" dirty="0" smtClean="0">
              <a:solidFill>
                <a:schemeClr val="accent4"/>
              </a:solidFill>
            </a:endParaRPr>
          </a:p>
          <a:p>
            <a:pPr indent="0" algn="ctr" eaLnBrk="1" hangingPunct="1">
              <a:lnSpc>
                <a:spcPct val="90000"/>
              </a:lnSpc>
              <a:buFontTx/>
              <a:buNone/>
              <a:defRPr/>
            </a:pPr>
            <a:endParaRPr lang="en-US" sz="2800" b="1" i="0" dirty="0" smtClean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indent="0" algn="ctr" eaLnBrk="1" hangingPunct="1">
              <a:lnSpc>
                <a:spcPct val="90000"/>
              </a:lnSpc>
              <a:buFontTx/>
              <a:buNone/>
              <a:defRPr/>
            </a:pPr>
            <a:endParaRPr lang="en-US" sz="2800" b="1" i="0" dirty="0" smtClean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indent="0" algn="ctr" eaLnBrk="1" hangingPunct="1">
              <a:lnSpc>
                <a:spcPct val="90000"/>
              </a:lnSpc>
              <a:buFontTx/>
              <a:buNone/>
              <a:defRPr/>
            </a:pPr>
            <a:endParaRPr lang="en-US" sz="2400" b="1" i="0" dirty="0" smtClean="0">
              <a:solidFill>
                <a:schemeClr val="tx1"/>
              </a:solidFill>
            </a:endParaRPr>
          </a:p>
          <a:p>
            <a:pPr indent="0" algn="ctr" eaLnBrk="1" hangingPunct="1">
              <a:lnSpc>
                <a:spcPct val="90000"/>
              </a:lnSpc>
              <a:buFontTx/>
              <a:buNone/>
              <a:defRPr/>
            </a:pPr>
            <a:endParaRPr lang="en-US" sz="2400" b="1" i="0" dirty="0" smtClean="0">
              <a:solidFill>
                <a:schemeClr val="tx1"/>
              </a:solidFill>
            </a:endParaRPr>
          </a:p>
          <a:p>
            <a:pPr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i="0" dirty="0" smtClean="0">
                <a:solidFill>
                  <a:schemeClr val="tx1"/>
                </a:solidFill>
              </a:rPr>
              <a:t>November 12, 2015</a:t>
            </a:r>
          </a:p>
          <a:p>
            <a:pPr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i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i="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000" b="1" i="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600" b="1" i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227013" y="1371600"/>
            <a:ext cx="381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2" cstate="print">
            <a:lum contrast="-24000"/>
          </a:blip>
          <a:srcRect/>
          <a:stretch>
            <a:fillRect/>
          </a:stretch>
        </p:blipFill>
        <p:spPr bwMode="auto">
          <a:xfrm>
            <a:off x="228600" y="228600"/>
            <a:ext cx="1196975" cy="11430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228600" y="990600"/>
            <a:ext cx="8763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Keeping in mind that all of your answers in this survey are confidential, have you, yourself, ever happened to try marijuana? </a:t>
            </a: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Yes				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2200" b="1" dirty="0" smtClean="0">
                <a:solidFill>
                  <a:srgbClr val="C00000"/>
                </a:solidFill>
              </a:rPr>
              <a:t>53%</a:t>
            </a:r>
            <a:endParaRPr lang="en-US" sz="2200" b="1" dirty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No			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		</a:t>
            </a:r>
            <a:r>
              <a:rPr lang="en-US" sz="2200" b="1" dirty="0" smtClean="0">
                <a:solidFill>
                  <a:srgbClr val="C00000"/>
                </a:solidFill>
              </a:rPr>
              <a:t>45%</a:t>
            </a:r>
            <a:endParaRPr lang="en-US" sz="2200" b="1" dirty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Unsure/Refused			  </a:t>
            </a:r>
            <a:r>
              <a:rPr lang="en-US" sz="2200" b="1" dirty="0" smtClean="0">
                <a:solidFill>
                  <a:srgbClr val="C00000"/>
                </a:solidFill>
              </a:rPr>
              <a:t>2%</a:t>
            </a:r>
            <a:endParaRPr lang="en-US" sz="2200" b="1" dirty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defRPr/>
            </a:pPr>
            <a:endParaRPr lang="en-US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CC"/>
              </a:solidFill>
            </a:endParaRP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457200"/>
          </a:xfrm>
          <a:solidFill>
            <a:srgbClr val="FFFFFF">
              <a:alpha val="50000"/>
            </a:srgb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2400" i="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Quinnipiac University Poll -- Colorado – February, 2015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228600" y="990600"/>
            <a:ext cx="8763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Have you used marijuana after recreational sales began in Colorado January 1, 2014? </a:t>
            </a: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Yes				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2200" b="1" dirty="0" smtClean="0">
                <a:solidFill>
                  <a:srgbClr val="C00000"/>
                </a:solidFill>
              </a:rPr>
              <a:t>19%</a:t>
            </a:r>
            <a:endParaRPr lang="en-US" sz="2200" b="1" dirty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No			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		</a:t>
            </a:r>
            <a:r>
              <a:rPr lang="en-US" sz="2200" b="1" dirty="0" smtClean="0">
                <a:solidFill>
                  <a:srgbClr val="C00000"/>
                </a:solidFill>
              </a:rPr>
              <a:t>80%</a:t>
            </a:r>
            <a:endParaRPr lang="en-US" sz="2200" b="1" dirty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Unsure/Refused			  </a:t>
            </a:r>
            <a:r>
              <a:rPr lang="en-US" sz="2200" b="1" dirty="0" smtClean="0">
                <a:solidFill>
                  <a:srgbClr val="C00000"/>
                </a:solidFill>
              </a:rPr>
              <a:t>1%</a:t>
            </a:r>
            <a:endParaRPr lang="en-US" sz="2200" b="1" dirty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defRPr/>
            </a:pPr>
            <a:endParaRPr lang="en-US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CC"/>
              </a:solidFill>
            </a:endParaRP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457200"/>
          </a:xfrm>
          <a:solidFill>
            <a:srgbClr val="FFFFFF">
              <a:alpha val="50000"/>
            </a:srgb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2400" i="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Quinnipiac University Poll -- Colorado – February, 2015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228600" y="838200"/>
            <a:ext cx="8763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Which of the following statements best describes the approach to marijuana use that you favor the most?  </a:t>
            </a: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Legalize marijuana -- tax it/regulate it like alcohol		</a:t>
            </a:r>
            <a:r>
              <a:rPr lang="en-US" sz="2200" b="1" dirty="0" smtClean="0">
                <a:solidFill>
                  <a:srgbClr val="C00000"/>
                </a:solidFill>
              </a:rPr>
              <a:t>47%</a:t>
            </a:r>
            <a:endParaRPr lang="en-US" sz="2200" b="1" dirty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Continue present system of state criminal penalties </a:t>
            </a: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	for marijuana offenses			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		</a:t>
            </a:r>
            <a:r>
              <a:rPr lang="en-US" sz="2200" b="1" dirty="0" smtClean="0">
                <a:solidFill>
                  <a:srgbClr val="C00000"/>
                </a:solidFill>
              </a:rPr>
              <a:t>26%</a:t>
            </a:r>
            <a:endParaRPr lang="en-US" sz="2200" b="1" dirty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Replace criminal penalties with a fine 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	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		</a:t>
            </a:r>
            <a:r>
              <a:rPr lang="en-US" sz="2200" b="1" dirty="0" smtClean="0">
                <a:solidFill>
                  <a:srgbClr val="C00000"/>
                </a:solidFill>
              </a:rPr>
              <a:t>16%</a:t>
            </a:r>
            <a:endParaRPr lang="en-US" sz="2200" b="1" dirty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Repeal all state criminal penalties			 </a:t>
            </a:r>
            <a:r>
              <a:rPr lang="en-US" sz="2200" b="1" dirty="0">
                <a:solidFill>
                  <a:srgbClr val="0000CC"/>
                </a:solidFill>
              </a:rPr>
              <a:t>	</a:t>
            </a:r>
            <a:r>
              <a:rPr lang="en-US" sz="2200" b="1" dirty="0" smtClean="0">
                <a:solidFill>
                  <a:srgbClr val="0000CC"/>
                </a:solidFill>
              </a:rPr>
              <a:t>  </a:t>
            </a:r>
            <a:r>
              <a:rPr lang="en-US" sz="2200" b="1" dirty="0" smtClean="0">
                <a:solidFill>
                  <a:srgbClr val="C00000"/>
                </a:solidFill>
              </a:rPr>
              <a:t>4%</a:t>
            </a: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Undecided/Refused					 	  </a:t>
            </a:r>
            <a:r>
              <a:rPr lang="en-US" sz="2200" b="1" dirty="0" smtClean="0">
                <a:solidFill>
                  <a:srgbClr val="C00000"/>
                </a:solidFill>
              </a:rPr>
              <a:t>7%</a:t>
            </a: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defRPr/>
            </a:pPr>
            <a:endParaRPr lang="en-US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CC"/>
              </a:solidFill>
            </a:endParaRP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457200"/>
          </a:xfrm>
          <a:solidFill>
            <a:srgbClr val="FFFFFF">
              <a:alpha val="50000"/>
            </a:srgb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2400" i="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EPIC-MRA Statewide Michigan Poll for NORML – Sept 2013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28600" y="990600"/>
            <a:ext cx="4648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0000CC"/>
                </a:solidFill>
              </a:rPr>
              <a:t>Definitely vote YES</a:t>
            </a:r>
            <a:r>
              <a:rPr lang="en-US" sz="2200" b="1" dirty="0">
                <a:solidFill>
                  <a:srgbClr val="0000CC"/>
                </a:solidFill>
              </a:rPr>
              <a:t>	</a:t>
            </a:r>
            <a:r>
              <a:rPr lang="en-US" sz="2200" b="1" dirty="0" smtClean="0">
                <a:solidFill>
                  <a:srgbClr val="0000CC"/>
                </a:solidFill>
              </a:rPr>
              <a:t>	39%</a:t>
            </a: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0000CC"/>
                </a:solidFill>
              </a:rPr>
              <a:t>Probably vote YES	</a:t>
            </a:r>
            <a:r>
              <a:rPr lang="en-US" sz="2200" b="1" dirty="0">
                <a:solidFill>
                  <a:srgbClr val="0000CC"/>
                </a:solidFill>
              </a:rPr>
              <a:t>	</a:t>
            </a:r>
            <a:r>
              <a:rPr lang="en-US" sz="2200" b="1" dirty="0" smtClean="0">
                <a:solidFill>
                  <a:srgbClr val="0000CC"/>
                </a:solidFill>
              </a:rPr>
              <a:t>  9%</a:t>
            </a: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0000CC"/>
                </a:solidFill>
              </a:rPr>
              <a:t>Lean toward YES		  2%</a:t>
            </a:r>
            <a:r>
              <a:rPr lang="en-US" sz="2200" b="1" dirty="0" smtClean="0">
                <a:solidFill>
                  <a:srgbClr val="0000CC"/>
                </a:solidFill>
              </a:rPr>
              <a:t>     </a:t>
            </a: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</a:pPr>
            <a:r>
              <a:rPr lang="en-US" sz="2200" b="1" dirty="0" smtClean="0">
                <a:solidFill>
                  <a:srgbClr val="0000CC"/>
                </a:solidFill>
              </a:rPr>
              <a:t>	</a:t>
            </a:r>
            <a:r>
              <a:rPr lang="en-US" sz="2200" b="1" dirty="0" smtClean="0">
                <a:solidFill>
                  <a:srgbClr val="C00000"/>
                </a:solidFill>
              </a:rPr>
              <a:t>Total </a:t>
            </a:r>
            <a:r>
              <a:rPr lang="en-US" sz="2200" b="1" dirty="0" smtClean="0">
                <a:solidFill>
                  <a:srgbClr val="C00000"/>
                </a:solidFill>
              </a:rPr>
              <a:t>YES vote</a:t>
            </a:r>
            <a:r>
              <a:rPr lang="en-US" sz="2200" b="1" dirty="0">
                <a:solidFill>
                  <a:srgbClr val="C00000"/>
                </a:solidFill>
              </a:rPr>
              <a:t>	</a:t>
            </a:r>
            <a:r>
              <a:rPr lang="en-US" sz="2200" b="1" dirty="0" smtClean="0">
                <a:solidFill>
                  <a:srgbClr val="C00000"/>
                </a:solidFill>
              </a:rPr>
              <a:t>	</a:t>
            </a:r>
            <a:r>
              <a:rPr lang="en-US" sz="2200" b="1" dirty="0" smtClean="0">
                <a:solidFill>
                  <a:srgbClr val="C00000"/>
                </a:solidFill>
              </a:rPr>
              <a:t>50%</a:t>
            </a:r>
            <a:endParaRPr lang="en-US" sz="2200" b="1" dirty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endParaRPr lang="en-US" sz="2200" b="1" dirty="0">
              <a:solidFill>
                <a:srgbClr val="006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0000CC"/>
                </a:solidFill>
              </a:rPr>
              <a:t>Lean toward NO	  </a:t>
            </a:r>
            <a:r>
              <a:rPr lang="en-US" sz="2200" b="1" dirty="0">
                <a:solidFill>
                  <a:srgbClr val="0000CC"/>
                </a:solidFill>
              </a:rPr>
              <a:t>	</a:t>
            </a:r>
            <a:r>
              <a:rPr lang="en-US" sz="2200" b="1" dirty="0" smtClean="0">
                <a:solidFill>
                  <a:srgbClr val="0000CC"/>
                </a:solidFill>
              </a:rPr>
              <a:t>  3</a:t>
            </a:r>
            <a:r>
              <a:rPr lang="en-US" sz="2200" b="1" dirty="0" smtClean="0">
                <a:solidFill>
                  <a:srgbClr val="0000CC"/>
                </a:solidFill>
              </a:rPr>
              <a:t>%</a:t>
            </a: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0000CC"/>
                </a:solidFill>
              </a:rPr>
              <a:t>Probably vote NO	</a:t>
            </a:r>
            <a:r>
              <a:rPr lang="en-US" sz="2200" b="1" dirty="0">
                <a:solidFill>
                  <a:srgbClr val="0000CC"/>
                </a:solidFill>
              </a:rPr>
              <a:t>	</a:t>
            </a:r>
            <a:r>
              <a:rPr lang="en-US" sz="2200" b="1" dirty="0" smtClean="0">
                <a:solidFill>
                  <a:srgbClr val="0000CC"/>
                </a:solidFill>
              </a:rPr>
              <a:t>  8%</a:t>
            </a: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0000CC"/>
                </a:solidFill>
              </a:rPr>
              <a:t>Definitely vote NO		35%</a:t>
            </a:r>
            <a:r>
              <a:rPr lang="en-US" sz="2200" b="1" dirty="0">
                <a:solidFill>
                  <a:srgbClr val="0000CC"/>
                </a:solidFill>
              </a:rPr>
              <a:t/>
            </a:r>
            <a:br>
              <a:rPr lang="en-US" sz="2200" b="1" dirty="0">
                <a:solidFill>
                  <a:srgbClr val="0000CC"/>
                </a:solidFill>
              </a:rPr>
            </a:br>
            <a:r>
              <a:rPr lang="en-US" sz="2200" b="1" dirty="0" smtClean="0">
                <a:solidFill>
                  <a:srgbClr val="C00000"/>
                </a:solidFill>
              </a:rPr>
              <a:t>Total </a:t>
            </a:r>
            <a:r>
              <a:rPr lang="en-US" sz="2200" b="1" dirty="0" smtClean="0">
                <a:solidFill>
                  <a:srgbClr val="C00000"/>
                </a:solidFill>
              </a:rPr>
              <a:t>NO vote	</a:t>
            </a:r>
            <a:r>
              <a:rPr lang="en-US" sz="2200" b="1" dirty="0">
                <a:solidFill>
                  <a:srgbClr val="C00000"/>
                </a:solidFill>
              </a:rPr>
              <a:t>	</a:t>
            </a:r>
            <a:r>
              <a:rPr lang="en-US" sz="2200" b="1" dirty="0" smtClean="0">
                <a:solidFill>
                  <a:srgbClr val="C00000"/>
                </a:solidFill>
              </a:rPr>
              <a:t>46%</a:t>
            </a:r>
            <a:r>
              <a:rPr lang="en-US" sz="2200" b="1" dirty="0">
                <a:solidFill>
                  <a:srgbClr val="C00000"/>
                </a:solidFill>
              </a:rPr>
              <a:t/>
            </a:r>
            <a:br>
              <a:rPr lang="en-US" sz="2200" b="1" dirty="0">
                <a:solidFill>
                  <a:srgbClr val="C00000"/>
                </a:solidFill>
              </a:rPr>
            </a:br>
            <a:endParaRPr lang="en-US" sz="2200" b="1" dirty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r>
              <a:rPr lang="en-US" sz="2200" b="1" dirty="0">
                <a:solidFill>
                  <a:srgbClr val="0000CC"/>
                </a:solidFill>
              </a:rPr>
              <a:t>Undecided	  	 </a:t>
            </a:r>
            <a:r>
              <a:rPr lang="en-US" sz="2200" b="1" dirty="0" smtClean="0">
                <a:solidFill>
                  <a:srgbClr val="0000CC"/>
                </a:solidFill>
              </a:rPr>
              <a:t>	  </a:t>
            </a:r>
            <a:r>
              <a:rPr lang="en-US" sz="2200" b="1" dirty="0" smtClean="0">
                <a:solidFill>
                  <a:srgbClr val="0000CC"/>
                </a:solidFill>
              </a:rPr>
              <a:t>4%</a:t>
            </a: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None/>
            </a:pP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None/>
            </a:pP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None/>
            </a:pPr>
            <a:endParaRPr lang="en-US" sz="2200" b="1" dirty="0">
              <a:solidFill>
                <a:srgbClr val="0000CC"/>
              </a:solidFill>
            </a:endParaRP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457200"/>
          </a:xfrm>
          <a:solidFill>
            <a:srgbClr val="FFFFFF">
              <a:alpha val="50000"/>
            </a:srgb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2400" i="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EPIC-MRA Statewide Poll – December 2014</a:t>
            </a:r>
            <a:endParaRPr lang="en-US" sz="2400" i="0" u="sng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050" name="Object 4"/>
          <p:cNvGraphicFramePr>
            <a:graphicFrameLocks/>
          </p:cNvGraphicFramePr>
          <p:nvPr/>
        </p:nvGraphicFramePr>
        <p:xfrm>
          <a:off x="4876800" y="838200"/>
          <a:ext cx="4189413" cy="5257800"/>
        </p:xfrm>
        <a:graphic>
          <a:graphicData uri="http://schemas.openxmlformats.org/presentationml/2006/ole">
            <p:oleObj spid="_x0000_s263170" name="Chart" r:id="rId3" imgW="4572000" imgH="4400685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457200"/>
            <a:ext cx="9144000" cy="6637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90763" lvl="4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00CC"/>
                </a:solidFill>
              </a:rPr>
              <a:t>		        </a:t>
            </a:r>
            <a:r>
              <a:rPr lang="en-US" b="1" dirty="0" smtClean="0"/>
              <a:t>Yes vote</a:t>
            </a:r>
            <a:r>
              <a:rPr lang="en-US" b="1" dirty="0" smtClean="0"/>
              <a:t>	 </a:t>
            </a:r>
            <a:r>
              <a:rPr lang="en-US" b="1" dirty="0" smtClean="0"/>
              <a:t>	        No vote       	DK</a:t>
            </a:r>
            <a:endParaRPr lang="en-US" b="1" dirty="0" smtClean="0"/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00CC"/>
                </a:solidFill>
              </a:rPr>
              <a:t>	All Democrats		</a:t>
            </a:r>
            <a:r>
              <a:rPr lang="en-US" b="1" dirty="0" smtClean="0">
                <a:solidFill>
                  <a:srgbClr val="0000CC"/>
                </a:solidFill>
              </a:rPr>
              <a:t>62%</a:t>
            </a:r>
            <a:r>
              <a:rPr lang="en-US" b="1" dirty="0" smtClean="0">
                <a:solidFill>
                  <a:srgbClr val="0000CC"/>
                </a:solidFill>
              </a:rPr>
              <a:t>			</a:t>
            </a:r>
            <a:r>
              <a:rPr lang="en-US" b="1" dirty="0" smtClean="0">
                <a:solidFill>
                  <a:srgbClr val="0000CC"/>
                </a:solidFill>
              </a:rPr>
              <a:t>34%</a:t>
            </a:r>
            <a:r>
              <a:rPr lang="en-US" b="1" dirty="0" smtClean="0">
                <a:solidFill>
                  <a:srgbClr val="0000CC"/>
                </a:solidFill>
              </a:rPr>
              <a:t>		</a:t>
            </a:r>
            <a:r>
              <a:rPr lang="en-US" b="1" dirty="0" smtClean="0">
                <a:solidFill>
                  <a:srgbClr val="0000CC"/>
                </a:solidFill>
              </a:rPr>
              <a:t>  4%</a:t>
            </a:r>
            <a:endParaRPr lang="en-US" b="1" dirty="0" smtClean="0">
              <a:solidFill>
                <a:srgbClr val="0000CC"/>
              </a:solidFill>
            </a:endParaRP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C00000"/>
                </a:solidFill>
              </a:rPr>
              <a:t>    </a:t>
            </a:r>
            <a:r>
              <a:rPr lang="en-US" b="1" dirty="0" smtClean="0">
                <a:solidFill>
                  <a:srgbClr val="0000CC"/>
                </a:solidFill>
              </a:rPr>
              <a:t>	</a:t>
            </a:r>
            <a:r>
              <a:rPr lang="en-US" b="1" dirty="0" smtClean="0">
                <a:solidFill>
                  <a:srgbClr val="006000"/>
                </a:solidFill>
              </a:rPr>
              <a:t>All Independents		</a:t>
            </a:r>
            <a:r>
              <a:rPr lang="en-US" b="1" dirty="0" smtClean="0">
                <a:solidFill>
                  <a:srgbClr val="006000"/>
                </a:solidFill>
              </a:rPr>
              <a:t>53%</a:t>
            </a:r>
            <a:r>
              <a:rPr lang="en-US" b="1" dirty="0" smtClean="0">
                <a:solidFill>
                  <a:srgbClr val="006000"/>
                </a:solidFill>
              </a:rPr>
              <a:t>			</a:t>
            </a:r>
            <a:r>
              <a:rPr lang="en-US" b="1" dirty="0" smtClean="0">
                <a:solidFill>
                  <a:srgbClr val="006000"/>
                </a:solidFill>
              </a:rPr>
              <a:t>43%</a:t>
            </a:r>
            <a:r>
              <a:rPr lang="en-US" b="1" dirty="0" smtClean="0">
                <a:solidFill>
                  <a:srgbClr val="006000"/>
                </a:solidFill>
              </a:rPr>
              <a:t>		</a:t>
            </a:r>
            <a:r>
              <a:rPr lang="en-US" b="1" dirty="0" smtClean="0">
                <a:solidFill>
                  <a:srgbClr val="006000"/>
                </a:solidFill>
              </a:rPr>
              <a:t>  4%</a:t>
            </a:r>
            <a:endParaRPr lang="en-US" b="1" dirty="0" smtClean="0">
              <a:solidFill>
                <a:srgbClr val="006000"/>
              </a:solidFill>
            </a:endParaRP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6000"/>
                </a:solidFill>
              </a:rPr>
              <a:t> </a:t>
            </a:r>
            <a:r>
              <a:rPr lang="en-US" b="1" dirty="0" smtClean="0">
                <a:solidFill>
                  <a:srgbClr val="0000CC"/>
                </a:solidFill>
              </a:rPr>
              <a:t>	</a:t>
            </a:r>
            <a:r>
              <a:rPr lang="en-US" b="1" dirty="0" smtClean="0">
                <a:solidFill>
                  <a:srgbClr val="C00000"/>
                </a:solidFill>
              </a:rPr>
              <a:t>All Republicans		</a:t>
            </a:r>
            <a:r>
              <a:rPr lang="en-US" b="1" dirty="0" smtClean="0">
                <a:solidFill>
                  <a:srgbClr val="C00000"/>
                </a:solidFill>
              </a:rPr>
              <a:t>37%</a:t>
            </a:r>
            <a:r>
              <a:rPr lang="en-US" b="1" dirty="0" smtClean="0">
                <a:solidFill>
                  <a:srgbClr val="C00000"/>
                </a:solidFill>
              </a:rPr>
              <a:t>			</a:t>
            </a:r>
            <a:r>
              <a:rPr lang="en-US" b="1" dirty="0" smtClean="0">
                <a:solidFill>
                  <a:srgbClr val="C00000"/>
                </a:solidFill>
              </a:rPr>
              <a:t>61%</a:t>
            </a:r>
            <a:r>
              <a:rPr lang="en-US" b="1" dirty="0" smtClean="0">
                <a:solidFill>
                  <a:srgbClr val="C00000"/>
                </a:solidFill>
              </a:rPr>
              <a:t>		</a:t>
            </a:r>
            <a:r>
              <a:rPr lang="en-US" b="1" dirty="0" smtClean="0">
                <a:solidFill>
                  <a:srgbClr val="C00000"/>
                </a:solidFill>
              </a:rPr>
              <a:t>  2%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00CC"/>
                </a:solidFill>
              </a:rPr>
              <a:t>	</a:t>
            </a: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00CC"/>
                </a:solidFill>
              </a:rPr>
              <a:t>	</a:t>
            </a:r>
            <a:r>
              <a:rPr lang="en-US" b="1" dirty="0" smtClean="0">
                <a:solidFill>
                  <a:srgbClr val="0000CC"/>
                </a:solidFill>
              </a:rPr>
              <a:t>Democratic men</a:t>
            </a:r>
            <a:r>
              <a:rPr lang="en-US" b="1" dirty="0" smtClean="0">
                <a:solidFill>
                  <a:srgbClr val="0000CC"/>
                </a:solidFill>
              </a:rPr>
              <a:t>		</a:t>
            </a:r>
            <a:r>
              <a:rPr lang="en-US" b="1" dirty="0" smtClean="0">
                <a:solidFill>
                  <a:srgbClr val="0000CC"/>
                </a:solidFill>
              </a:rPr>
              <a:t>70%</a:t>
            </a:r>
            <a:r>
              <a:rPr lang="en-US" b="1" dirty="0" smtClean="0">
                <a:solidFill>
                  <a:srgbClr val="0000CC"/>
                </a:solidFill>
              </a:rPr>
              <a:t>			</a:t>
            </a:r>
            <a:r>
              <a:rPr lang="en-US" b="1" dirty="0" smtClean="0">
                <a:solidFill>
                  <a:srgbClr val="0000CC"/>
                </a:solidFill>
              </a:rPr>
              <a:t>28%</a:t>
            </a:r>
            <a:r>
              <a:rPr lang="en-US" b="1" dirty="0" smtClean="0">
                <a:solidFill>
                  <a:srgbClr val="0000CC"/>
                </a:solidFill>
              </a:rPr>
              <a:t>		  </a:t>
            </a:r>
            <a:r>
              <a:rPr lang="en-US" b="1" dirty="0" smtClean="0">
                <a:solidFill>
                  <a:srgbClr val="0000CC"/>
                </a:solidFill>
              </a:rPr>
              <a:t>2%</a:t>
            </a:r>
            <a:endParaRPr lang="en-US" b="1" dirty="0" smtClean="0">
              <a:solidFill>
                <a:srgbClr val="006000"/>
              </a:solidFill>
            </a:endParaRP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00CC"/>
                </a:solidFill>
              </a:rPr>
              <a:t>	Democratic women</a:t>
            </a:r>
            <a:r>
              <a:rPr lang="en-US" b="1" dirty="0" smtClean="0">
                <a:solidFill>
                  <a:srgbClr val="0000CC"/>
                </a:solidFill>
              </a:rPr>
              <a:t>	</a:t>
            </a:r>
            <a:r>
              <a:rPr lang="en-US" b="1" dirty="0" smtClean="0">
                <a:solidFill>
                  <a:srgbClr val="0000CC"/>
                </a:solidFill>
              </a:rPr>
              <a:t>55%</a:t>
            </a:r>
            <a:r>
              <a:rPr lang="en-US" b="1" dirty="0" smtClean="0">
                <a:solidFill>
                  <a:srgbClr val="0000CC"/>
                </a:solidFill>
              </a:rPr>
              <a:t>			</a:t>
            </a:r>
            <a:r>
              <a:rPr lang="en-US" b="1" dirty="0" smtClean="0">
                <a:solidFill>
                  <a:srgbClr val="0000CC"/>
                </a:solidFill>
              </a:rPr>
              <a:t>38%</a:t>
            </a:r>
            <a:r>
              <a:rPr lang="en-US" b="1" dirty="0" smtClean="0">
                <a:solidFill>
                  <a:srgbClr val="0000CC"/>
                </a:solidFill>
              </a:rPr>
              <a:t>		  </a:t>
            </a:r>
            <a:r>
              <a:rPr lang="en-US" b="1" dirty="0" smtClean="0">
                <a:solidFill>
                  <a:srgbClr val="0000CC"/>
                </a:solidFill>
              </a:rPr>
              <a:t>7%</a:t>
            </a:r>
            <a:endParaRPr lang="en-US" b="1" dirty="0" smtClean="0">
              <a:solidFill>
                <a:srgbClr val="006000"/>
              </a:solidFill>
            </a:endParaRPr>
          </a:p>
          <a:p>
            <a:pPr marL="457200" indent="-457200">
              <a:spcBef>
                <a:spcPts val="600"/>
              </a:spcBef>
              <a:buSzPct val="95000"/>
            </a:pPr>
            <a:r>
              <a:rPr lang="en-US" b="1" dirty="0" smtClean="0">
                <a:solidFill>
                  <a:srgbClr val="006000"/>
                </a:solidFill>
              </a:rPr>
              <a:t>	</a:t>
            </a:r>
            <a:endParaRPr lang="en-US" b="1" dirty="0" smtClean="0">
              <a:solidFill>
                <a:srgbClr val="006000"/>
              </a:solidFill>
            </a:endParaRPr>
          </a:p>
          <a:p>
            <a:pPr marL="457200" indent="-457200">
              <a:spcBef>
                <a:spcPts val="600"/>
              </a:spcBef>
              <a:buSzPct val="95000"/>
            </a:pPr>
            <a:r>
              <a:rPr lang="en-US" b="1" dirty="0" smtClean="0">
                <a:solidFill>
                  <a:srgbClr val="006000"/>
                </a:solidFill>
              </a:rPr>
              <a:t>	</a:t>
            </a:r>
            <a:r>
              <a:rPr lang="en-US" b="1" dirty="0" smtClean="0">
                <a:solidFill>
                  <a:srgbClr val="006000"/>
                </a:solidFill>
              </a:rPr>
              <a:t>Independent </a:t>
            </a:r>
            <a:r>
              <a:rPr lang="en-US" b="1" dirty="0" smtClean="0">
                <a:solidFill>
                  <a:srgbClr val="006000"/>
                </a:solidFill>
              </a:rPr>
              <a:t>men		</a:t>
            </a:r>
            <a:r>
              <a:rPr lang="en-US" b="1" dirty="0" smtClean="0">
                <a:solidFill>
                  <a:srgbClr val="006000"/>
                </a:solidFill>
              </a:rPr>
              <a:t>56%</a:t>
            </a:r>
            <a:r>
              <a:rPr lang="en-US" b="1" dirty="0" smtClean="0">
                <a:solidFill>
                  <a:srgbClr val="006000"/>
                </a:solidFill>
              </a:rPr>
              <a:t>			</a:t>
            </a:r>
            <a:r>
              <a:rPr lang="en-US" b="1" dirty="0" smtClean="0">
                <a:solidFill>
                  <a:srgbClr val="006000"/>
                </a:solidFill>
              </a:rPr>
              <a:t>42%</a:t>
            </a:r>
            <a:r>
              <a:rPr lang="en-US" b="1" dirty="0" smtClean="0">
                <a:solidFill>
                  <a:srgbClr val="006000"/>
                </a:solidFill>
              </a:rPr>
              <a:t>		</a:t>
            </a:r>
            <a:r>
              <a:rPr lang="en-US" b="1" dirty="0" smtClean="0">
                <a:solidFill>
                  <a:srgbClr val="006000"/>
                </a:solidFill>
              </a:rPr>
              <a:t>  2%</a:t>
            </a:r>
            <a:endParaRPr lang="en-US" b="1" dirty="0" smtClean="0">
              <a:solidFill>
                <a:srgbClr val="006000"/>
              </a:solidFill>
            </a:endParaRP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6000"/>
                </a:solidFill>
              </a:rPr>
              <a:t>	Independent women	</a:t>
            </a:r>
            <a:r>
              <a:rPr lang="en-US" b="1" dirty="0" smtClean="0">
                <a:solidFill>
                  <a:srgbClr val="006000"/>
                </a:solidFill>
              </a:rPr>
              <a:t>51%</a:t>
            </a:r>
            <a:r>
              <a:rPr lang="en-US" b="1" dirty="0" smtClean="0">
                <a:solidFill>
                  <a:srgbClr val="006000"/>
                </a:solidFill>
              </a:rPr>
              <a:t>			</a:t>
            </a:r>
            <a:r>
              <a:rPr lang="en-US" b="1" dirty="0" smtClean="0">
                <a:solidFill>
                  <a:srgbClr val="006000"/>
                </a:solidFill>
              </a:rPr>
              <a:t>44%</a:t>
            </a:r>
            <a:r>
              <a:rPr lang="en-US" b="1" dirty="0" smtClean="0">
                <a:solidFill>
                  <a:srgbClr val="006000"/>
                </a:solidFill>
              </a:rPr>
              <a:t>		</a:t>
            </a:r>
            <a:r>
              <a:rPr lang="en-US" b="1" dirty="0" smtClean="0">
                <a:solidFill>
                  <a:srgbClr val="006000"/>
                </a:solidFill>
              </a:rPr>
              <a:t>  5%</a:t>
            </a: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6000"/>
                </a:solidFill>
              </a:rPr>
              <a:t>	</a:t>
            </a:r>
            <a:endParaRPr lang="en-US" b="1" dirty="0" smtClean="0">
              <a:solidFill>
                <a:srgbClr val="006000"/>
              </a:solidFill>
            </a:endParaRP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6000"/>
                </a:solidFill>
              </a:rPr>
              <a:t>	</a:t>
            </a:r>
            <a:r>
              <a:rPr lang="en-US" b="1" dirty="0" smtClean="0">
                <a:solidFill>
                  <a:srgbClr val="C00000"/>
                </a:solidFill>
              </a:rPr>
              <a:t>Republican men</a:t>
            </a:r>
            <a:r>
              <a:rPr lang="en-US" b="1" dirty="0" smtClean="0">
                <a:solidFill>
                  <a:srgbClr val="C00000"/>
                </a:solidFill>
              </a:rPr>
              <a:t>		</a:t>
            </a:r>
            <a:r>
              <a:rPr lang="en-US" b="1" dirty="0" smtClean="0">
                <a:solidFill>
                  <a:srgbClr val="C00000"/>
                </a:solidFill>
              </a:rPr>
              <a:t>35%</a:t>
            </a:r>
            <a:r>
              <a:rPr lang="en-US" b="1" dirty="0" smtClean="0">
                <a:solidFill>
                  <a:srgbClr val="C00000"/>
                </a:solidFill>
              </a:rPr>
              <a:t>			</a:t>
            </a:r>
            <a:r>
              <a:rPr lang="en-US" b="1" dirty="0" smtClean="0">
                <a:solidFill>
                  <a:srgbClr val="C00000"/>
                </a:solidFill>
              </a:rPr>
              <a:t>63%</a:t>
            </a:r>
            <a:r>
              <a:rPr lang="en-US" b="1" dirty="0" smtClean="0">
                <a:solidFill>
                  <a:srgbClr val="C00000"/>
                </a:solidFill>
              </a:rPr>
              <a:t>		  </a:t>
            </a:r>
            <a:r>
              <a:rPr lang="en-US" b="1" dirty="0" smtClean="0">
                <a:solidFill>
                  <a:srgbClr val="C00000"/>
                </a:solidFill>
              </a:rPr>
              <a:t>2%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6000"/>
                </a:solidFill>
              </a:rPr>
              <a:t> </a:t>
            </a:r>
            <a:r>
              <a:rPr lang="en-US" b="1" dirty="0" smtClean="0">
                <a:solidFill>
                  <a:srgbClr val="0000CC"/>
                </a:solidFill>
              </a:rPr>
              <a:t>	</a:t>
            </a:r>
            <a:r>
              <a:rPr lang="en-US" b="1" dirty="0" smtClean="0">
                <a:solidFill>
                  <a:srgbClr val="C00000"/>
                </a:solidFill>
              </a:rPr>
              <a:t>Republican women</a:t>
            </a:r>
            <a:r>
              <a:rPr lang="en-US" b="1" dirty="0" smtClean="0">
                <a:solidFill>
                  <a:srgbClr val="C00000"/>
                </a:solidFill>
              </a:rPr>
              <a:t>	</a:t>
            </a:r>
            <a:r>
              <a:rPr lang="en-US" b="1" dirty="0" smtClean="0">
                <a:solidFill>
                  <a:srgbClr val="C00000"/>
                </a:solidFill>
              </a:rPr>
              <a:t>39%</a:t>
            </a:r>
            <a:r>
              <a:rPr lang="en-US" b="1" dirty="0" smtClean="0">
                <a:solidFill>
                  <a:srgbClr val="C00000"/>
                </a:solidFill>
              </a:rPr>
              <a:t>			</a:t>
            </a:r>
            <a:r>
              <a:rPr lang="en-US" b="1" dirty="0" smtClean="0">
                <a:solidFill>
                  <a:srgbClr val="C00000"/>
                </a:solidFill>
              </a:rPr>
              <a:t>59%</a:t>
            </a:r>
            <a:r>
              <a:rPr lang="en-US" b="1" dirty="0" smtClean="0">
                <a:solidFill>
                  <a:srgbClr val="C00000"/>
                </a:solidFill>
              </a:rPr>
              <a:t>		  </a:t>
            </a:r>
            <a:r>
              <a:rPr lang="en-US" b="1" dirty="0" smtClean="0">
                <a:solidFill>
                  <a:srgbClr val="C00000"/>
                </a:solidFill>
              </a:rPr>
              <a:t>3%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6000"/>
                </a:solidFill>
              </a:rPr>
              <a:t>	</a:t>
            </a:r>
            <a:endParaRPr lang="en-US" b="1" dirty="0">
              <a:solidFill>
                <a:srgbClr val="006000"/>
              </a:solidFill>
            </a:endParaRPr>
          </a:p>
        </p:txBody>
      </p:sp>
      <p:sp>
        <p:nvSpPr>
          <p:cNvPr id="232451" name="Rectangle 3"/>
          <p:cNvSpPr>
            <a:spLocks noChangeArrowheads="1"/>
          </p:cNvSpPr>
          <p:nvPr/>
        </p:nvSpPr>
        <p:spPr bwMode="auto">
          <a:xfrm>
            <a:off x="152400" y="0"/>
            <a:ext cx="8839200" cy="53340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  <a:spcBef>
                <a:spcPts val="800"/>
              </a:spcBef>
              <a:buSzPct val="95000"/>
              <a:buFont typeface="Wingdings" pitchFamily="2" charset="2"/>
              <a:buNone/>
              <a:defRPr/>
            </a:pPr>
            <a:r>
              <a:rPr lang="en-US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Partisan breakdown of </a:t>
            </a:r>
            <a:r>
              <a:rPr lang="en-U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EPIC-MRA </a:t>
            </a:r>
            <a:r>
              <a:rPr lang="en-U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marijuana vote </a:t>
            </a:r>
            <a:r>
              <a:rPr lang="en-U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– Dec 2014</a:t>
            </a:r>
            <a:endParaRPr lang="en-US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304800"/>
            <a:ext cx="9144000" cy="630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90763" lvl="4" indent="-461963">
              <a:lnSpc>
                <a:spcPct val="80000"/>
              </a:lnSpc>
              <a:spcBef>
                <a:spcPct val="50000"/>
              </a:spcBef>
              <a:buSzPct val="95000"/>
            </a:pPr>
            <a:endParaRPr lang="en-US" b="1" dirty="0" smtClean="0">
              <a:solidFill>
                <a:srgbClr val="0000CC"/>
              </a:solidFill>
            </a:endParaRP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6000"/>
                </a:solidFill>
              </a:rPr>
              <a:t>	73%  No religious affiliation</a:t>
            </a: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6000"/>
                </a:solidFill>
              </a:rPr>
              <a:t>	70%  Democratic men</a:t>
            </a: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6000"/>
                </a:solidFill>
              </a:rPr>
              <a:t>	</a:t>
            </a:r>
            <a:r>
              <a:rPr lang="en-US" b="1" dirty="0" smtClean="0">
                <a:solidFill>
                  <a:srgbClr val="006000"/>
                </a:solidFill>
              </a:rPr>
              <a:t>69%  Age 18-34</a:t>
            </a: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6000"/>
                </a:solidFill>
              </a:rPr>
              <a:t>	</a:t>
            </a:r>
            <a:r>
              <a:rPr lang="en-US" b="1" dirty="0" smtClean="0">
                <a:solidFill>
                  <a:srgbClr val="006000"/>
                </a:solidFill>
              </a:rPr>
              <a:t>66%  Voted in one of last two general elections</a:t>
            </a: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6000"/>
                </a:solidFill>
              </a:rPr>
              <a:t>	</a:t>
            </a:r>
            <a:r>
              <a:rPr lang="en-US" b="1" dirty="0" smtClean="0">
                <a:solidFill>
                  <a:srgbClr val="006000"/>
                </a:solidFill>
              </a:rPr>
              <a:t>63%  Moderates; liberals</a:t>
            </a: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6000"/>
                </a:solidFill>
              </a:rPr>
              <a:t>	</a:t>
            </a:r>
            <a:r>
              <a:rPr lang="en-US" b="1" dirty="0" smtClean="0">
                <a:solidFill>
                  <a:srgbClr val="006000"/>
                </a:solidFill>
              </a:rPr>
              <a:t>60%  Men age 18-49; Wayne County</a:t>
            </a: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6000"/>
                </a:solidFill>
              </a:rPr>
              <a:t>	</a:t>
            </a:r>
            <a:r>
              <a:rPr lang="en-US" b="1" dirty="0" smtClean="0">
                <a:solidFill>
                  <a:srgbClr val="006000"/>
                </a:solidFill>
              </a:rPr>
              <a:t>59%  Opposed to Tea Party; African Americans</a:t>
            </a: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6000"/>
                </a:solidFill>
              </a:rPr>
              <a:t>	</a:t>
            </a:r>
            <a:r>
              <a:rPr lang="en-US" b="1" dirty="0" smtClean="0">
                <a:solidFill>
                  <a:srgbClr val="006000"/>
                </a:solidFill>
              </a:rPr>
              <a:t>57%  Union members</a:t>
            </a: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6000"/>
                </a:solidFill>
              </a:rPr>
              <a:t>	</a:t>
            </a:r>
            <a:r>
              <a:rPr lang="en-US" b="1" dirty="0" smtClean="0">
                <a:solidFill>
                  <a:srgbClr val="006000"/>
                </a:solidFill>
              </a:rPr>
              <a:t>56%  Age 18-49; Independent men</a:t>
            </a: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6000"/>
                </a:solidFill>
              </a:rPr>
              <a:t>	</a:t>
            </a:r>
            <a:r>
              <a:rPr lang="en-US" b="1" dirty="0" smtClean="0">
                <a:solidFill>
                  <a:srgbClr val="006000"/>
                </a:solidFill>
              </a:rPr>
              <a:t>55%  Democratic women</a:t>
            </a: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6000"/>
                </a:solidFill>
              </a:rPr>
              <a:t>	</a:t>
            </a:r>
            <a:r>
              <a:rPr lang="en-US" b="1" dirty="0" smtClean="0">
                <a:solidFill>
                  <a:srgbClr val="006000"/>
                </a:solidFill>
              </a:rPr>
              <a:t>54%  Age 50-64</a:t>
            </a:r>
            <a:r>
              <a:rPr lang="en-US" b="1" dirty="0" smtClean="0">
                <a:solidFill>
                  <a:srgbClr val="006000"/>
                </a:solidFill>
              </a:rPr>
              <a:t>	 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6000"/>
                </a:solidFill>
              </a:rPr>
              <a:t>	52%  Households with children; women age 18-49</a:t>
            </a:r>
            <a:endParaRPr lang="en-US" b="1" dirty="0">
              <a:solidFill>
                <a:srgbClr val="006000"/>
              </a:solidFill>
            </a:endParaRPr>
          </a:p>
        </p:txBody>
      </p:sp>
      <p:sp>
        <p:nvSpPr>
          <p:cNvPr id="232451" name="Rectangle 3"/>
          <p:cNvSpPr>
            <a:spLocks noChangeArrowheads="1"/>
          </p:cNvSpPr>
          <p:nvPr/>
        </p:nvSpPr>
        <p:spPr bwMode="auto">
          <a:xfrm>
            <a:off x="152400" y="0"/>
            <a:ext cx="8839200" cy="53340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  <a:spcBef>
                <a:spcPts val="800"/>
              </a:spcBef>
              <a:buSzPct val="95000"/>
              <a:buFont typeface="Wingdings" pitchFamily="2" charset="2"/>
              <a:buNone/>
              <a:defRPr/>
            </a:pPr>
            <a:r>
              <a:rPr lang="en-U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Key demographic groups voting YES by more than statewide 50%</a:t>
            </a:r>
            <a:endParaRPr lang="en-US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304800"/>
            <a:ext cx="9144000" cy="566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90763" lvl="4" indent="-461963">
              <a:lnSpc>
                <a:spcPct val="80000"/>
              </a:lnSpc>
              <a:spcBef>
                <a:spcPct val="50000"/>
              </a:spcBef>
              <a:buSzPct val="95000"/>
            </a:pPr>
            <a:endParaRPr lang="en-US" b="1" dirty="0" smtClean="0">
              <a:solidFill>
                <a:srgbClr val="0000CC"/>
              </a:solidFill>
            </a:endParaRP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6000"/>
                </a:solidFill>
              </a:rPr>
              <a:t>	69%  Moderate Republican Tea Party supporters</a:t>
            </a: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6000"/>
                </a:solidFill>
              </a:rPr>
              <a:t>	64%  Strong Republican Tea Party supporters</a:t>
            </a: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6000"/>
                </a:solidFill>
              </a:rPr>
              <a:t>	</a:t>
            </a:r>
            <a:r>
              <a:rPr lang="en-US" b="1" dirty="0" smtClean="0">
                <a:solidFill>
                  <a:srgbClr val="006000"/>
                </a:solidFill>
              </a:rPr>
              <a:t>63%  Conservatives; Republican men</a:t>
            </a: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6000"/>
                </a:solidFill>
              </a:rPr>
              <a:t>	</a:t>
            </a:r>
            <a:r>
              <a:rPr lang="en-US" b="1" dirty="0" smtClean="0">
                <a:solidFill>
                  <a:srgbClr val="006000"/>
                </a:solidFill>
              </a:rPr>
              <a:t>59%  Republican women</a:t>
            </a: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6000"/>
                </a:solidFill>
              </a:rPr>
              <a:t>	</a:t>
            </a:r>
            <a:r>
              <a:rPr lang="en-US" b="1" dirty="0" smtClean="0">
                <a:solidFill>
                  <a:srgbClr val="006000"/>
                </a:solidFill>
              </a:rPr>
              <a:t>57%  Tea Party supporters; age 65 and over</a:t>
            </a: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6000"/>
                </a:solidFill>
              </a:rPr>
              <a:t>	</a:t>
            </a:r>
            <a:r>
              <a:rPr lang="en-US" b="1" dirty="0" smtClean="0">
                <a:solidFill>
                  <a:srgbClr val="006000"/>
                </a:solidFill>
              </a:rPr>
              <a:t>54%  Protestants</a:t>
            </a: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6000"/>
                </a:solidFill>
              </a:rPr>
              <a:t>	</a:t>
            </a:r>
            <a:r>
              <a:rPr lang="en-US" b="1" dirty="0" smtClean="0">
                <a:solidFill>
                  <a:srgbClr val="006000"/>
                </a:solidFill>
              </a:rPr>
              <a:t>51%  Other races; women age 50 and over</a:t>
            </a: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6000"/>
                </a:solidFill>
              </a:rPr>
              <a:t>	</a:t>
            </a:r>
            <a:r>
              <a:rPr lang="en-US" b="1" dirty="0" smtClean="0">
                <a:solidFill>
                  <a:srgbClr val="006000"/>
                </a:solidFill>
              </a:rPr>
              <a:t>50%  Age 50 and over</a:t>
            </a: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6000"/>
                </a:solidFill>
              </a:rPr>
              <a:t>	</a:t>
            </a:r>
            <a:r>
              <a:rPr lang="en-US" b="1" dirty="0" smtClean="0">
                <a:solidFill>
                  <a:srgbClr val="006000"/>
                </a:solidFill>
              </a:rPr>
              <a:t>49%  Catholics; men age 50 and over</a:t>
            </a: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6000"/>
                </a:solidFill>
              </a:rPr>
              <a:t>	</a:t>
            </a:r>
            <a:r>
              <a:rPr lang="en-US" b="1" dirty="0" smtClean="0">
                <a:solidFill>
                  <a:srgbClr val="006000"/>
                </a:solidFill>
              </a:rPr>
              <a:t>48%  All women</a:t>
            </a: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6000"/>
                </a:solidFill>
              </a:rPr>
              <a:t>	</a:t>
            </a:r>
            <a:r>
              <a:rPr lang="en-US" b="1" dirty="0" smtClean="0">
                <a:solidFill>
                  <a:srgbClr val="006000"/>
                </a:solidFill>
              </a:rPr>
              <a:t>47%  Households without children; college educated; age 35-49 </a:t>
            </a:r>
            <a:endParaRPr lang="en-US" b="1" dirty="0">
              <a:solidFill>
                <a:srgbClr val="006000"/>
              </a:solidFill>
            </a:endParaRPr>
          </a:p>
        </p:txBody>
      </p:sp>
      <p:sp>
        <p:nvSpPr>
          <p:cNvPr id="232451" name="Rectangle 3"/>
          <p:cNvSpPr>
            <a:spLocks noChangeArrowheads="1"/>
          </p:cNvSpPr>
          <p:nvPr/>
        </p:nvSpPr>
        <p:spPr bwMode="auto">
          <a:xfrm>
            <a:off x="152400" y="0"/>
            <a:ext cx="8839200" cy="53340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  <a:spcBef>
                <a:spcPts val="800"/>
              </a:spcBef>
              <a:buSzPct val="95000"/>
              <a:buFont typeface="Wingdings" pitchFamily="2" charset="2"/>
              <a:buNone/>
              <a:defRPr/>
            </a:pPr>
            <a:r>
              <a:rPr lang="en-U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Key demographic groups voting NO by more than statewide 46%</a:t>
            </a:r>
            <a:endParaRPr lang="en-US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28600" y="990600"/>
            <a:ext cx="4648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0000CC"/>
                </a:solidFill>
              </a:rPr>
              <a:t>Strongl</a:t>
            </a:r>
            <a:r>
              <a:rPr lang="en-US" sz="2200" b="1" dirty="0" smtClean="0">
                <a:solidFill>
                  <a:srgbClr val="0000CC"/>
                </a:solidFill>
              </a:rPr>
              <a:t>y support</a:t>
            </a:r>
            <a:r>
              <a:rPr lang="en-US" sz="2200" b="1" dirty="0">
                <a:solidFill>
                  <a:srgbClr val="0000CC"/>
                </a:solidFill>
              </a:rPr>
              <a:t>	</a:t>
            </a:r>
            <a:r>
              <a:rPr lang="en-US" sz="2200" b="1" dirty="0" smtClean="0">
                <a:solidFill>
                  <a:srgbClr val="0000CC"/>
                </a:solidFill>
              </a:rPr>
              <a:t>	36%</a:t>
            </a: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0000CC"/>
                </a:solidFill>
              </a:rPr>
              <a:t>Somewhat support	</a:t>
            </a:r>
            <a:r>
              <a:rPr lang="en-US" sz="2200" b="1" dirty="0">
                <a:solidFill>
                  <a:srgbClr val="0000CC"/>
                </a:solidFill>
              </a:rPr>
              <a:t>	</a:t>
            </a:r>
            <a:r>
              <a:rPr lang="en-US" sz="2200" b="1" dirty="0" smtClean="0">
                <a:solidFill>
                  <a:srgbClr val="0000CC"/>
                </a:solidFill>
              </a:rPr>
              <a:t>15%</a:t>
            </a: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</a:pPr>
            <a:r>
              <a:rPr lang="en-US" sz="2200" b="1" dirty="0" smtClean="0">
                <a:solidFill>
                  <a:srgbClr val="0000CC"/>
                </a:solidFill>
              </a:rPr>
              <a:t>	</a:t>
            </a:r>
            <a:r>
              <a:rPr lang="en-US" sz="2200" b="1" dirty="0" smtClean="0">
                <a:solidFill>
                  <a:srgbClr val="C00000"/>
                </a:solidFill>
              </a:rPr>
              <a:t>Total </a:t>
            </a:r>
            <a:r>
              <a:rPr lang="en-US" sz="2200" b="1" dirty="0" smtClean="0">
                <a:solidFill>
                  <a:srgbClr val="C00000"/>
                </a:solidFill>
              </a:rPr>
              <a:t>SUPPORT </a:t>
            </a:r>
            <a:r>
              <a:rPr lang="en-US" sz="2200" b="1" dirty="0">
                <a:solidFill>
                  <a:srgbClr val="C00000"/>
                </a:solidFill>
              </a:rPr>
              <a:t>	</a:t>
            </a:r>
            <a:r>
              <a:rPr lang="en-US" sz="2200" b="1" dirty="0" smtClean="0">
                <a:solidFill>
                  <a:srgbClr val="C00000"/>
                </a:solidFill>
              </a:rPr>
              <a:t>	</a:t>
            </a:r>
            <a:r>
              <a:rPr lang="en-US" sz="2200" b="1" dirty="0" smtClean="0">
                <a:solidFill>
                  <a:srgbClr val="C00000"/>
                </a:solidFill>
              </a:rPr>
              <a:t>51%</a:t>
            </a:r>
            <a:endParaRPr lang="en-US" sz="2200" b="1" dirty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endParaRPr lang="en-US" sz="2200" b="1" dirty="0">
              <a:solidFill>
                <a:srgbClr val="006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0000CC"/>
                </a:solidFill>
              </a:rPr>
              <a:t>Somewhat oppose	</a:t>
            </a:r>
            <a:r>
              <a:rPr lang="en-US" sz="2200" b="1" dirty="0">
                <a:solidFill>
                  <a:srgbClr val="0000CC"/>
                </a:solidFill>
              </a:rPr>
              <a:t>	</a:t>
            </a:r>
            <a:r>
              <a:rPr lang="en-US" sz="2200" b="1" dirty="0" smtClean="0">
                <a:solidFill>
                  <a:srgbClr val="0000CC"/>
                </a:solidFill>
              </a:rPr>
              <a:t>  9%</a:t>
            </a: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0000CC"/>
                </a:solidFill>
              </a:rPr>
              <a:t>Strongly oppose		37%</a:t>
            </a:r>
            <a:r>
              <a:rPr lang="en-US" sz="2200" b="1" dirty="0">
                <a:solidFill>
                  <a:srgbClr val="0000CC"/>
                </a:solidFill>
              </a:rPr>
              <a:t/>
            </a:r>
            <a:br>
              <a:rPr lang="en-US" sz="2200" b="1" dirty="0">
                <a:solidFill>
                  <a:srgbClr val="0000CC"/>
                </a:solidFill>
              </a:rPr>
            </a:br>
            <a:r>
              <a:rPr lang="en-US" sz="2200" b="1" dirty="0" smtClean="0">
                <a:solidFill>
                  <a:srgbClr val="C00000"/>
                </a:solidFill>
              </a:rPr>
              <a:t>Total </a:t>
            </a:r>
            <a:r>
              <a:rPr lang="en-US" sz="2200" b="1" dirty="0" smtClean="0">
                <a:solidFill>
                  <a:srgbClr val="C00000"/>
                </a:solidFill>
              </a:rPr>
              <a:t>NO vote	</a:t>
            </a:r>
            <a:r>
              <a:rPr lang="en-US" sz="2200" b="1" dirty="0">
                <a:solidFill>
                  <a:srgbClr val="C00000"/>
                </a:solidFill>
              </a:rPr>
              <a:t>	</a:t>
            </a:r>
            <a:r>
              <a:rPr lang="en-US" sz="2200" b="1" dirty="0" smtClean="0">
                <a:solidFill>
                  <a:srgbClr val="C00000"/>
                </a:solidFill>
              </a:rPr>
              <a:t>46%</a:t>
            </a:r>
            <a:r>
              <a:rPr lang="en-US" sz="2200" b="1" dirty="0">
                <a:solidFill>
                  <a:srgbClr val="C00000"/>
                </a:solidFill>
              </a:rPr>
              <a:t/>
            </a:r>
            <a:br>
              <a:rPr lang="en-US" sz="2200" b="1" dirty="0">
                <a:solidFill>
                  <a:srgbClr val="C00000"/>
                </a:solidFill>
              </a:rPr>
            </a:br>
            <a:endParaRPr lang="en-US" sz="2200" b="1" dirty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r>
              <a:rPr lang="en-US" sz="2200" b="1" dirty="0">
                <a:solidFill>
                  <a:srgbClr val="0000CC"/>
                </a:solidFill>
              </a:rPr>
              <a:t>Undecided	  	 </a:t>
            </a:r>
            <a:r>
              <a:rPr lang="en-US" sz="2200" b="1" dirty="0" smtClean="0">
                <a:solidFill>
                  <a:srgbClr val="0000CC"/>
                </a:solidFill>
              </a:rPr>
              <a:t>	  3%</a:t>
            </a: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None/>
            </a:pP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None/>
            </a:pP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None/>
            </a:pPr>
            <a:endParaRPr lang="en-US" sz="2200" b="1" dirty="0">
              <a:solidFill>
                <a:srgbClr val="0000CC"/>
              </a:solidFill>
            </a:endParaRP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457200"/>
          </a:xfrm>
          <a:solidFill>
            <a:srgbClr val="FFFFFF">
              <a:alpha val="50000"/>
            </a:srgb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2400" i="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MRG Statewide Michigan Poll – April 2015</a:t>
            </a:r>
            <a:endParaRPr lang="en-US" sz="2400" i="0" u="sng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050" name="Object 4"/>
          <p:cNvGraphicFramePr>
            <a:graphicFrameLocks/>
          </p:cNvGraphicFramePr>
          <p:nvPr/>
        </p:nvGraphicFramePr>
        <p:xfrm>
          <a:off x="4876800" y="838200"/>
          <a:ext cx="4189413" cy="5257800"/>
        </p:xfrm>
        <a:graphic>
          <a:graphicData uri="http://schemas.openxmlformats.org/presentationml/2006/ole">
            <p:oleObj spid="_x0000_s409602" name="Chart" r:id="rId3" imgW="4572000" imgH="4400685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457200"/>
            <a:ext cx="9144000" cy="566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90763" lvl="4" indent="-461963">
              <a:lnSpc>
                <a:spcPct val="80000"/>
              </a:lnSpc>
              <a:spcBef>
                <a:spcPct val="50000"/>
              </a:spcBef>
              <a:buSzPct val="95000"/>
            </a:pPr>
            <a:endParaRPr lang="en-US" b="1" dirty="0" smtClean="0">
              <a:solidFill>
                <a:srgbClr val="0000CC"/>
              </a:solidFill>
            </a:endParaRPr>
          </a:p>
          <a:p>
            <a:pPr marL="2290763" lvl="4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00CC"/>
                </a:solidFill>
              </a:rPr>
              <a:t>		        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smtClean="0"/>
              <a:t>Support 	         Oppose       	</a:t>
            </a:r>
            <a:endParaRPr lang="en-US" b="1" dirty="0" smtClean="0"/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endParaRPr lang="en-US" b="1" dirty="0" smtClean="0">
              <a:solidFill>
                <a:srgbClr val="0000CC"/>
              </a:solidFill>
            </a:endParaRP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00CC"/>
                </a:solidFill>
              </a:rPr>
              <a:t>	</a:t>
            </a:r>
            <a:r>
              <a:rPr lang="en-US" b="1" dirty="0" smtClean="0">
                <a:solidFill>
                  <a:srgbClr val="0000CC"/>
                </a:solidFill>
              </a:rPr>
              <a:t>Democrats</a:t>
            </a:r>
            <a:r>
              <a:rPr lang="en-US" b="1" dirty="0" smtClean="0">
                <a:solidFill>
                  <a:srgbClr val="0000CC"/>
                </a:solidFill>
              </a:rPr>
              <a:t>		</a:t>
            </a:r>
            <a:r>
              <a:rPr lang="en-US" b="1" dirty="0" smtClean="0">
                <a:solidFill>
                  <a:srgbClr val="0000CC"/>
                </a:solidFill>
              </a:rPr>
              <a:t>64%</a:t>
            </a:r>
            <a:r>
              <a:rPr lang="en-US" b="1" dirty="0" smtClean="0">
                <a:solidFill>
                  <a:srgbClr val="0000CC"/>
                </a:solidFill>
              </a:rPr>
              <a:t>			</a:t>
            </a:r>
            <a:r>
              <a:rPr lang="en-US" b="1" dirty="0" smtClean="0">
                <a:solidFill>
                  <a:srgbClr val="0000CC"/>
                </a:solidFill>
              </a:rPr>
              <a:t>33%</a:t>
            </a:r>
            <a:r>
              <a:rPr lang="en-US" b="1" dirty="0" smtClean="0">
                <a:solidFill>
                  <a:srgbClr val="0000CC"/>
                </a:solidFill>
              </a:rPr>
              <a:t>		</a:t>
            </a: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endParaRPr lang="en-US" b="1" dirty="0" smtClean="0">
              <a:solidFill>
                <a:srgbClr val="C00000"/>
              </a:solidFill>
            </a:endParaRP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C00000"/>
                </a:solidFill>
              </a:rPr>
              <a:t>    </a:t>
            </a:r>
            <a:r>
              <a:rPr lang="en-US" b="1" dirty="0" smtClean="0">
                <a:solidFill>
                  <a:srgbClr val="0000CC"/>
                </a:solidFill>
              </a:rPr>
              <a:t>	</a:t>
            </a:r>
            <a:r>
              <a:rPr lang="en-US" b="1" dirty="0" smtClean="0">
                <a:solidFill>
                  <a:srgbClr val="006000"/>
                </a:solidFill>
              </a:rPr>
              <a:t>Independents</a:t>
            </a:r>
            <a:r>
              <a:rPr lang="en-US" b="1" dirty="0" smtClean="0">
                <a:solidFill>
                  <a:srgbClr val="006000"/>
                </a:solidFill>
              </a:rPr>
              <a:t>		</a:t>
            </a:r>
            <a:r>
              <a:rPr lang="en-US" b="1" dirty="0" smtClean="0">
                <a:solidFill>
                  <a:srgbClr val="006000"/>
                </a:solidFill>
              </a:rPr>
              <a:t>49%</a:t>
            </a:r>
            <a:r>
              <a:rPr lang="en-US" b="1" dirty="0" smtClean="0">
                <a:solidFill>
                  <a:srgbClr val="006000"/>
                </a:solidFill>
              </a:rPr>
              <a:t>			</a:t>
            </a:r>
            <a:r>
              <a:rPr lang="en-US" b="1" dirty="0" smtClean="0">
                <a:solidFill>
                  <a:srgbClr val="006000"/>
                </a:solidFill>
              </a:rPr>
              <a:t>45%</a:t>
            </a:r>
            <a:r>
              <a:rPr lang="en-US" b="1" dirty="0" smtClean="0">
                <a:solidFill>
                  <a:srgbClr val="006000"/>
                </a:solidFill>
              </a:rPr>
              <a:t>		</a:t>
            </a: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endParaRPr lang="en-US" b="1" dirty="0" smtClean="0">
              <a:solidFill>
                <a:srgbClr val="006000"/>
              </a:solidFill>
            </a:endParaRP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6000"/>
                </a:solidFill>
              </a:rPr>
              <a:t> </a:t>
            </a:r>
            <a:r>
              <a:rPr lang="en-US" b="1" dirty="0" smtClean="0">
                <a:solidFill>
                  <a:srgbClr val="0000CC"/>
                </a:solidFill>
              </a:rPr>
              <a:t>	</a:t>
            </a:r>
            <a:r>
              <a:rPr lang="en-US" b="1" dirty="0" smtClean="0">
                <a:solidFill>
                  <a:srgbClr val="C00000"/>
                </a:solidFill>
              </a:rPr>
              <a:t>Republicans</a:t>
            </a:r>
            <a:r>
              <a:rPr lang="en-US" b="1" dirty="0" smtClean="0">
                <a:solidFill>
                  <a:srgbClr val="C00000"/>
                </a:solidFill>
              </a:rPr>
              <a:t>		</a:t>
            </a:r>
            <a:r>
              <a:rPr lang="en-US" b="1" dirty="0" smtClean="0">
                <a:solidFill>
                  <a:srgbClr val="C00000"/>
                </a:solidFill>
              </a:rPr>
              <a:t>36%</a:t>
            </a:r>
            <a:r>
              <a:rPr lang="en-US" b="1" dirty="0" smtClean="0">
                <a:solidFill>
                  <a:srgbClr val="C00000"/>
                </a:solidFill>
              </a:rPr>
              <a:t>			</a:t>
            </a:r>
            <a:r>
              <a:rPr lang="en-US" b="1" dirty="0" smtClean="0">
                <a:solidFill>
                  <a:srgbClr val="C00000"/>
                </a:solidFill>
              </a:rPr>
              <a:t>62%</a:t>
            </a:r>
            <a:r>
              <a:rPr lang="en-US" b="1" dirty="0" smtClean="0">
                <a:solidFill>
                  <a:srgbClr val="C00000"/>
                </a:solidFill>
              </a:rPr>
              <a:t>		</a:t>
            </a: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00CC"/>
                </a:solidFill>
              </a:rPr>
              <a:t>	</a:t>
            </a: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00CC"/>
                </a:solidFill>
              </a:rPr>
              <a:t>	</a:t>
            </a:r>
            <a:endParaRPr lang="en-US" b="1" dirty="0" smtClean="0">
              <a:solidFill>
                <a:srgbClr val="0000CC"/>
              </a:solidFill>
            </a:endParaRP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endParaRPr lang="en-US" b="1" dirty="0" smtClean="0">
              <a:solidFill>
                <a:srgbClr val="0000CC"/>
              </a:solidFill>
            </a:endParaRPr>
          </a:p>
          <a:p>
            <a:pPr marL="461963" indent="-461963">
              <a:lnSpc>
                <a:spcPct val="80000"/>
              </a:lnSpc>
              <a:spcBef>
                <a:spcPct val="50000"/>
              </a:spcBef>
              <a:buSzPct val="95000"/>
            </a:pPr>
            <a:r>
              <a:rPr lang="en-US" b="1" dirty="0" smtClean="0">
                <a:solidFill>
                  <a:srgbClr val="006000"/>
                </a:solidFill>
              </a:rPr>
              <a:t>	</a:t>
            </a:r>
            <a:endParaRPr lang="en-US" b="1" dirty="0">
              <a:solidFill>
                <a:srgbClr val="006000"/>
              </a:solidFill>
            </a:endParaRPr>
          </a:p>
        </p:txBody>
      </p:sp>
      <p:sp>
        <p:nvSpPr>
          <p:cNvPr id="232451" name="Rectangle 3"/>
          <p:cNvSpPr>
            <a:spLocks noChangeArrowheads="1"/>
          </p:cNvSpPr>
          <p:nvPr/>
        </p:nvSpPr>
        <p:spPr bwMode="auto">
          <a:xfrm>
            <a:off x="152400" y="0"/>
            <a:ext cx="8839200" cy="53340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  <a:spcBef>
                <a:spcPts val="800"/>
              </a:spcBef>
              <a:buSzPct val="95000"/>
              <a:buFont typeface="Wingdings" pitchFamily="2" charset="2"/>
              <a:buNone/>
              <a:defRPr/>
            </a:pPr>
            <a:r>
              <a:rPr lang="en-US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Partisan breakdown of </a:t>
            </a:r>
            <a:r>
              <a:rPr lang="en-U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MRG </a:t>
            </a:r>
            <a:r>
              <a:rPr lang="en-U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marijuana results </a:t>
            </a:r>
            <a:r>
              <a:rPr lang="en-U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– April 2015</a:t>
            </a:r>
            <a:endParaRPr lang="en-US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228600" y="609600"/>
            <a:ext cx="8763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Which of the following </a:t>
            </a:r>
            <a:r>
              <a:rPr lang="en-US" sz="2200" b="1" dirty="0" smtClean="0">
                <a:solidFill>
                  <a:srgbClr val="0000CC"/>
                </a:solidFill>
              </a:rPr>
              <a:t>options for legalizing recreational marijuana do you most prefer?  </a:t>
            </a: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State should tax &amp; control production &amp; distribution, </a:t>
            </a: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	</a:t>
            </a:r>
            <a:r>
              <a:rPr lang="en-US" sz="2200" b="1" dirty="0" smtClean="0">
                <a:solidFill>
                  <a:srgbClr val="0000CC"/>
                </a:solidFill>
              </a:rPr>
              <a:t>with limited number of state-approved growers</a:t>
            </a:r>
            <a:r>
              <a:rPr lang="en-US" sz="2200" b="1" dirty="0" smtClean="0">
                <a:solidFill>
                  <a:srgbClr val="0000CC"/>
                </a:solidFill>
              </a:rPr>
              <a:t>		</a:t>
            </a:r>
            <a:r>
              <a:rPr lang="en-US" sz="2200" b="1" dirty="0" smtClean="0">
                <a:solidFill>
                  <a:srgbClr val="C00000"/>
                </a:solidFill>
              </a:rPr>
              <a:t>21%</a:t>
            </a:r>
            <a:endParaRPr lang="en-US" sz="2200" b="1" dirty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State should tax &amp; control production &amp; distribution,</a:t>
            </a: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 </a:t>
            </a:r>
            <a:r>
              <a:rPr lang="en-US" sz="2200" b="1" dirty="0" smtClean="0">
                <a:solidFill>
                  <a:srgbClr val="0000CC"/>
                </a:solidFill>
              </a:rPr>
              <a:t>	but allow for local and home grown operations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		</a:t>
            </a:r>
            <a:r>
              <a:rPr lang="en-US" sz="2200" b="1" dirty="0" smtClean="0">
                <a:solidFill>
                  <a:srgbClr val="C00000"/>
                </a:solidFill>
              </a:rPr>
              <a:t>27%</a:t>
            </a:r>
            <a:endParaRPr lang="en-US" sz="2200" b="1" dirty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State should NOT tax or control production &amp; </a:t>
            </a: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	</a:t>
            </a:r>
            <a:r>
              <a:rPr lang="en-US" sz="2200" b="1" dirty="0" smtClean="0">
                <a:solidFill>
                  <a:srgbClr val="0000CC"/>
                </a:solidFill>
              </a:rPr>
              <a:t>distribution, </a:t>
            </a:r>
            <a:r>
              <a:rPr lang="en-US" sz="2200" b="1" dirty="0" smtClean="0">
                <a:solidFill>
                  <a:srgbClr val="0000CC"/>
                </a:solidFill>
              </a:rPr>
              <a:t>local governments should determine that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sz="2200" b="1" dirty="0" smtClean="0">
                <a:solidFill>
                  <a:srgbClr val="C00000"/>
                </a:solidFill>
              </a:rPr>
              <a:t>8%</a:t>
            </a: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defRPr/>
            </a:pPr>
            <a:r>
              <a:rPr lang="en-US" sz="2200" b="1" dirty="0" smtClean="0">
                <a:solidFill>
                  <a:srgbClr val="C00000"/>
                </a:solidFill>
              </a:rPr>
              <a:t>	Total in FAVOR of Legalization				56%</a:t>
            </a:r>
            <a:endParaRPr lang="en-US" sz="2200" b="1" dirty="0" smtClean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Recreational marijuana SHOULD NOT be legalized</a:t>
            </a:r>
            <a:r>
              <a:rPr lang="en-US" sz="2200" b="1" dirty="0" smtClean="0">
                <a:solidFill>
                  <a:srgbClr val="0000CC"/>
                </a:solidFill>
              </a:rPr>
              <a:t>	</a:t>
            </a:r>
            <a:r>
              <a:rPr lang="en-US" sz="2200" b="1" dirty="0" smtClean="0">
                <a:solidFill>
                  <a:srgbClr val="C00000"/>
                </a:solidFill>
              </a:rPr>
              <a:t>40%</a:t>
            </a:r>
            <a:endParaRPr lang="en-US" sz="2200" b="1" dirty="0" smtClean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Undecided/Refused					 	  </a:t>
            </a:r>
            <a:r>
              <a:rPr lang="en-US" sz="2200" b="1" dirty="0" smtClean="0">
                <a:solidFill>
                  <a:srgbClr val="C00000"/>
                </a:solidFill>
              </a:rPr>
              <a:t>4%</a:t>
            </a:r>
            <a:endParaRPr lang="en-US" sz="2200" b="1" dirty="0" smtClean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defRPr/>
            </a:pPr>
            <a:endParaRPr lang="en-US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CC"/>
              </a:solidFill>
            </a:endParaRP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686800" cy="533400"/>
          </a:xfrm>
          <a:solidFill>
            <a:srgbClr val="FFFFFF">
              <a:alpha val="50000"/>
            </a:srgb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2400" i="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DENNO Research Poll conducted for PSC – August 2015</a:t>
            </a:r>
            <a:endParaRPr lang="en-US" sz="2400" i="0" u="sng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ts val="800"/>
              </a:spcBef>
              <a:defRPr/>
            </a:pPr>
            <a:r>
              <a:rPr lang="en-US" sz="2200" b="1" u="sng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Nationwide Gallup Poll -- Legalization of Marijuana – October 11, 2015   </a:t>
            </a:r>
            <a:endParaRPr lang="en-US" b="1" u="sng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0" y="990600"/>
            <a:ext cx="4495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</a:pPr>
            <a:r>
              <a:rPr lang="en-US" sz="2200" b="1" dirty="0" smtClean="0">
                <a:solidFill>
                  <a:srgbClr val="0000CC"/>
                </a:solidFill>
              </a:rPr>
              <a:t>“Do you think the use of marijuana should be made legal, or not? </a:t>
            </a: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0000CC"/>
                </a:solidFill>
              </a:rPr>
              <a:t>Yes, legal	  </a:t>
            </a:r>
            <a:r>
              <a:rPr lang="en-US" sz="2200" b="1" dirty="0">
                <a:solidFill>
                  <a:srgbClr val="0000CC"/>
                </a:solidFill>
              </a:rPr>
              <a:t>	</a:t>
            </a:r>
            <a:r>
              <a:rPr lang="en-US" sz="2200" b="1" dirty="0" smtClean="0">
                <a:solidFill>
                  <a:srgbClr val="0000CC"/>
                </a:solidFill>
              </a:rPr>
              <a:t>58%</a:t>
            </a: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</a:pPr>
            <a:endParaRPr lang="en-US" sz="2200" b="1" dirty="0">
              <a:solidFill>
                <a:srgbClr val="006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0000CC"/>
                </a:solidFill>
              </a:rPr>
              <a:t>No, illegal	   </a:t>
            </a:r>
            <a:r>
              <a:rPr lang="en-US" sz="2200" b="1" dirty="0">
                <a:solidFill>
                  <a:srgbClr val="0000CC"/>
                </a:solidFill>
              </a:rPr>
              <a:t>	</a:t>
            </a:r>
            <a:r>
              <a:rPr lang="en-US" sz="2200" b="1" dirty="0" smtClean="0">
                <a:solidFill>
                  <a:srgbClr val="0000CC"/>
                </a:solidFill>
              </a:rPr>
              <a:t>40%</a:t>
            </a: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</a:pPr>
            <a:endParaRPr lang="en-US" sz="2200" b="1" dirty="0" smtClean="0">
              <a:solidFill>
                <a:srgbClr val="006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0000CC"/>
                </a:solidFill>
              </a:rPr>
              <a:t>Unsure</a:t>
            </a:r>
            <a:r>
              <a:rPr lang="en-US" sz="2200" b="1" dirty="0">
                <a:solidFill>
                  <a:srgbClr val="0000CC"/>
                </a:solidFill>
              </a:rPr>
              <a:t>	  	</a:t>
            </a:r>
            <a:r>
              <a:rPr lang="en-US" sz="2200" b="1" dirty="0" smtClean="0">
                <a:solidFill>
                  <a:srgbClr val="0000CC"/>
                </a:solidFill>
              </a:rPr>
              <a:t>  2%</a:t>
            </a: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None/>
            </a:pPr>
            <a:endParaRPr lang="en-US" sz="2200" b="1" dirty="0">
              <a:solidFill>
                <a:schemeClr val="accent1"/>
              </a:solidFill>
            </a:endParaRPr>
          </a:p>
        </p:txBody>
      </p:sp>
      <p:graphicFrame>
        <p:nvGraphicFramePr>
          <p:cNvPr id="1026" name="Object 4"/>
          <p:cNvGraphicFramePr>
            <a:graphicFrameLocks/>
          </p:cNvGraphicFramePr>
          <p:nvPr/>
        </p:nvGraphicFramePr>
        <p:xfrm>
          <a:off x="4419601" y="990600"/>
          <a:ext cx="4724400" cy="5181599"/>
        </p:xfrm>
        <a:graphic>
          <a:graphicData uri="http://schemas.openxmlformats.org/presentationml/2006/ole">
            <p:oleObj spid="_x0000_s236546" name="Chart" r:id="rId3" imgW="4572000" imgH="4400685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/>
          <a:lstStyle/>
          <a:p>
            <a:r>
              <a:rPr lang="en-US" i="0" dirty="0" smtClean="0"/>
              <a:t>Gallup Poll Marijuana History</a:t>
            </a:r>
            <a:endParaRPr lang="en-US" i="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400" y="990600"/>
          <a:ext cx="8763000" cy="536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ts val="800"/>
              </a:spcBef>
              <a:defRPr/>
            </a:pPr>
            <a:r>
              <a:rPr lang="en-US" sz="2200" b="1" u="sng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Nationwide CBS Poll -- Legalization of Marijuana – April, 2015   </a:t>
            </a:r>
            <a:endParaRPr lang="en-US" b="1" u="sng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0" y="990600"/>
            <a:ext cx="4495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</a:pPr>
            <a:r>
              <a:rPr lang="en-US" sz="2200" b="1" dirty="0" smtClean="0">
                <a:solidFill>
                  <a:srgbClr val="0000CC"/>
                </a:solidFill>
              </a:rPr>
              <a:t>“Do you think the use of marijuana should be made legal, or not? </a:t>
            </a: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0000CC"/>
                </a:solidFill>
              </a:rPr>
              <a:t>Yes, legal	  </a:t>
            </a:r>
            <a:r>
              <a:rPr lang="en-US" sz="2200" b="1" dirty="0">
                <a:solidFill>
                  <a:srgbClr val="0000CC"/>
                </a:solidFill>
              </a:rPr>
              <a:t>	</a:t>
            </a:r>
            <a:r>
              <a:rPr lang="en-US" sz="2200" b="1" dirty="0" smtClean="0">
                <a:solidFill>
                  <a:srgbClr val="0000CC"/>
                </a:solidFill>
              </a:rPr>
              <a:t>53%</a:t>
            </a: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</a:pPr>
            <a:endParaRPr lang="en-US" sz="2200" b="1" dirty="0">
              <a:solidFill>
                <a:srgbClr val="006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0000CC"/>
                </a:solidFill>
              </a:rPr>
              <a:t>No, illegal	   </a:t>
            </a:r>
            <a:r>
              <a:rPr lang="en-US" sz="2200" b="1" dirty="0">
                <a:solidFill>
                  <a:srgbClr val="0000CC"/>
                </a:solidFill>
              </a:rPr>
              <a:t>	</a:t>
            </a:r>
            <a:r>
              <a:rPr lang="en-US" sz="2200" b="1" dirty="0" smtClean="0">
                <a:solidFill>
                  <a:srgbClr val="0000CC"/>
                </a:solidFill>
              </a:rPr>
              <a:t>43%</a:t>
            </a: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</a:pPr>
            <a:endParaRPr lang="en-US" sz="2200" b="1" dirty="0" smtClean="0">
              <a:solidFill>
                <a:srgbClr val="006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0000CC"/>
                </a:solidFill>
              </a:rPr>
              <a:t>Unsure</a:t>
            </a:r>
            <a:r>
              <a:rPr lang="en-US" sz="2200" b="1" dirty="0">
                <a:solidFill>
                  <a:srgbClr val="0000CC"/>
                </a:solidFill>
              </a:rPr>
              <a:t>	  	</a:t>
            </a:r>
            <a:r>
              <a:rPr lang="en-US" sz="2200" b="1" dirty="0" smtClean="0">
                <a:solidFill>
                  <a:srgbClr val="0000CC"/>
                </a:solidFill>
              </a:rPr>
              <a:t>  5%</a:t>
            </a: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None/>
            </a:pPr>
            <a:endParaRPr lang="en-US" sz="2200" b="1" dirty="0">
              <a:solidFill>
                <a:schemeClr val="accent1"/>
              </a:solidFill>
            </a:endParaRPr>
          </a:p>
        </p:txBody>
      </p:sp>
      <p:graphicFrame>
        <p:nvGraphicFramePr>
          <p:cNvPr id="1026" name="Object 4"/>
          <p:cNvGraphicFramePr>
            <a:graphicFrameLocks/>
          </p:cNvGraphicFramePr>
          <p:nvPr/>
        </p:nvGraphicFramePr>
        <p:xfrm>
          <a:off x="4419601" y="990600"/>
          <a:ext cx="4724400" cy="5181599"/>
        </p:xfrm>
        <a:graphic>
          <a:graphicData uri="http://schemas.openxmlformats.org/presentationml/2006/ole">
            <p:oleObj spid="_x0000_s398338" name="Chart" r:id="rId3" imgW="4572000" imgH="4400685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ts val="800"/>
              </a:spcBef>
              <a:defRPr/>
            </a:pPr>
            <a:r>
              <a:rPr lang="en-US" sz="2200" b="1" u="sng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Nationwide PEW Research -- Legalization of Marijuana – March, 2015   </a:t>
            </a:r>
            <a:endParaRPr lang="en-US" b="1" u="sng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0" y="990600"/>
            <a:ext cx="4495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</a:pPr>
            <a:r>
              <a:rPr lang="en-US" sz="2200" b="1" dirty="0" smtClean="0">
                <a:solidFill>
                  <a:srgbClr val="0000CC"/>
                </a:solidFill>
              </a:rPr>
              <a:t>“Do you think the use of marijuana should be made legal, or not? </a:t>
            </a: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0000CC"/>
                </a:solidFill>
              </a:rPr>
              <a:t>Yes, legal	  </a:t>
            </a:r>
            <a:r>
              <a:rPr lang="en-US" sz="2200" b="1" dirty="0">
                <a:solidFill>
                  <a:srgbClr val="0000CC"/>
                </a:solidFill>
              </a:rPr>
              <a:t>	</a:t>
            </a:r>
            <a:r>
              <a:rPr lang="en-US" sz="2200" b="1" dirty="0" smtClean="0">
                <a:solidFill>
                  <a:srgbClr val="0000CC"/>
                </a:solidFill>
              </a:rPr>
              <a:t>53%</a:t>
            </a: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</a:pPr>
            <a:endParaRPr lang="en-US" sz="2200" b="1" dirty="0">
              <a:solidFill>
                <a:srgbClr val="006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0000CC"/>
                </a:solidFill>
              </a:rPr>
              <a:t>No, illegal	   </a:t>
            </a:r>
            <a:r>
              <a:rPr lang="en-US" sz="2200" b="1" dirty="0">
                <a:solidFill>
                  <a:srgbClr val="0000CC"/>
                </a:solidFill>
              </a:rPr>
              <a:t>	</a:t>
            </a:r>
            <a:r>
              <a:rPr lang="en-US" sz="2200" b="1" dirty="0" smtClean="0">
                <a:solidFill>
                  <a:srgbClr val="0000CC"/>
                </a:solidFill>
              </a:rPr>
              <a:t>44%</a:t>
            </a: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</a:pPr>
            <a:endParaRPr lang="en-US" sz="2200" b="1" dirty="0" smtClean="0">
              <a:solidFill>
                <a:srgbClr val="006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0000CC"/>
                </a:solidFill>
              </a:rPr>
              <a:t>Unsure</a:t>
            </a:r>
            <a:r>
              <a:rPr lang="en-US" sz="2200" b="1" dirty="0">
                <a:solidFill>
                  <a:srgbClr val="0000CC"/>
                </a:solidFill>
              </a:rPr>
              <a:t>	  	</a:t>
            </a:r>
            <a:r>
              <a:rPr lang="en-US" sz="2200" b="1" dirty="0" smtClean="0">
                <a:solidFill>
                  <a:srgbClr val="0000CC"/>
                </a:solidFill>
              </a:rPr>
              <a:t>  3%</a:t>
            </a: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</a:pP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None/>
            </a:pPr>
            <a:endParaRPr lang="en-US" sz="2200" b="1" dirty="0">
              <a:solidFill>
                <a:schemeClr val="accent1"/>
              </a:solidFill>
            </a:endParaRPr>
          </a:p>
        </p:txBody>
      </p:sp>
      <p:graphicFrame>
        <p:nvGraphicFramePr>
          <p:cNvPr id="1026" name="Object 4"/>
          <p:cNvGraphicFramePr>
            <a:graphicFrameLocks/>
          </p:cNvGraphicFramePr>
          <p:nvPr/>
        </p:nvGraphicFramePr>
        <p:xfrm>
          <a:off x="4419600" y="914400"/>
          <a:ext cx="4724400" cy="5181599"/>
        </p:xfrm>
        <a:graphic>
          <a:graphicData uri="http://schemas.openxmlformats.org/presentationml/2006/ole">
            <p:oleObj spid="_x0000_s399362" name="Chart" r:id="rId3" imgW="4572000" imgH="4400685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228600" y="990600"/>
            <a:ext cx="8763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Which of the following substances is most harmful to a person’s health?</a:t>
            </a: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Tobacco		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2200" b="1" dirty="0" smtClean="0">
                <a:solidFill>
                  <a:srgbClr val="C00000"/>
                </a:solidFill>
              </a:rPr>
              <a:t>20%</a:t>
            </a:r>
            <a:endParaRPr lang="en-US" sz="2200" b="1" dirty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Alcohol	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		</a:t>
            </a:r>
            <a:r>
              <a:rPr lang="en-US" sz="2200" b="1" dirty="0" smtClean="0">
                <a:solidFill>
                  <a:srgbClr val="C00000"/>
                </a:solidFill>
              </a:rPr>
              <a:t>18%</a:t>
            </a:r>
            <a:endParaRPr lang="en-US" sz="2200" b="1" dirty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Sugar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	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		</a:t>
            </a:r>
            <a:r>
              <a:rPr lang="en-US" sz="2200" b="1" dirty="0" smtClean="0">
                <a:solidFill>
                  <a:srgbClr val="C00000"/>
                </a:solidFill>
              </a:rPr>
              <a:t>17%</a:t>
            </a:r>
            <a:endParaRPr lang="en-US" sz="2200" b="1" dirty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Marijuana	</a:t>
            </a:r>
            <a:r>
              <a:rPr lang="en-US" sz="2200" b="1" dirty="0">
                <a:solidFill>
                  <a:srgbClr val="0000CC"/>
                </a:solidFill>
              </a:rPr>
              <a:t>		</a:t>
            </a:r>
            <a:r>
              <a:rPr lang="en-US" sz="2200" b="1" dirty="0" smtClean="0">
                <a:solidFill>
                  <a:srgbClr val="C00000"/>
                </a:solidFill>
              </a:rPr>
              <a:t>10%</a:t>
            </a:r>
            <a:endParaRPr lang="en-US" sz="2200" b="1" dirty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All 				  </a:t>
            </a:r>
            <a:r>
              <a:rPr lang="en-US" sz="2200" b="1" dirty="0" smtClean="0">
                <a:solidFill>
                  <a:srgbClr val="C00000"/>
                </a:solidFill>
              </a:rPr>
              <a:t>7%</a:t>
            </a: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defRPr/>
            </a:pPr>
            <a:endParaRPr lang="en-US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CC"/>
              </a:solidFill>
            </a:endParaRP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457200"/>
          </a:xfrm>
          <a:solidFill>
            <a:srgbClr val="FFFFFF">
              <a:alpha val="50000"/>
            </a:srgb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2400" i="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NBC News Survey – March, 2014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228600" y="990600"/>
            <a:ext cx="8763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Which comes closer to your view about the use of marijuana by adults? </a:t>
            </a: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It should be legal for personal use		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2200" b="1" dirty="0" smtClean="0">
                <a:solidFill>
                  <a:srgbClr val="C00000"/>
                </a:solidFill>
              </a:rPr>
              <a:t>39%</a:t>
            </a:r>
            <a:endParaRPr lang="en-US" sz="2200" b="1" dirty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It should be legal for medicinal use	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		</a:t>
            </a:r>
            <a:r>
              <a:rPr lang="en-US" sz="2200" b="1" dirty="0" smtClean="0">
                <a:solidFill>
                  <a:srgbClr val="C00000"/>
                </a:solidFill>
              </a:rPr>
              <a:t>44%</a:t>
            </a:r>
            <a:endParaRPr lang="en-US" sz="2200" b="1" dirty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It should NOT be legal	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	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		</a:t>
            </a:r>
            <a:r>
              <a:rPr lang="en-US" sz="2200" b="1" dirty="0" smtClean="0">
                <a:solidFill>
                  <a:srgbClr val="C00000"/>
                </a:solidFill>
              </a:rPr>
              <a:t>16%</a:t>
            </a:r>
            <a:endParaRPr lang="en-US" sz="2200" b="1" dirty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Unsure/Refused			</a:t>
            </a:r>
            <a:r>
              <a:rPr lang="en-US" sz="2200" b="1" dirty="0">
                <a:solidFill>
                  <a:srgbClr val="0000CC"/>
                </a:solidFill>
              </a:rPr>
              <a:t>		</a:t>
            </a:r>
            <a:r>
              <a:rPr lang="en-US" sz="2200" b="1" dirty="0" smtClean="0">
                <a:solidFill>
                  <a:srgbClr val="0000CC"/>
                </a:solidFill>
              </a:rPr>
              <a:t>  </a:t>
            </a:r>
            <a:r>
              <a:rPr lang="en-US" sz="2200" b="1" dirty="0" smtClean="0">
                <a:solidFill>
                  <a:srgbClr val="C00000"/>
                </a:solidFill>
              </a:rPr>
              <a:t>2%</a:t>
            </a:r>
            <a:endParaRPr lang="en-US" sz="2200" b="1" dirty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defRPr/>
            </a:pPr>
            <a:endParaRPr lang="en-US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CC"/>
              </a:solidFill>
            </a:endParaRP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457200"/>
          </a:xfrm>
          <a:solidFill>
            <a:srgbClr val="FFFFFF">
              <a:alpha val="50000"/>
            </a:srgb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2400" i="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PEW Research – February, 2014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228600" y="990600"/>
            <a:ext cx="8763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If marijuana use is NOT legalized, do you think people convicted of possessing small amounts of marijuana should serve time in jail, or not?  </a:t>
            </a: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Should spend time in jail			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2200" b="1" dirty="0" smtClean="0">
                <a:solidFill>
                  <a:srgbClr val="C00000"/>
                </a:solidFill>
              </a:rPr>
              <a:t>22%</a:t>
            </a:r>
            <a:endParaRPr lang="en-US" sz="2200" b="1" dirty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Should NOT spend time in jail	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		</a:t>
            </a:r>
            <a:r>
              <a:rPr lang="en-US" sz="2200" b="1" dirty="0" smtClean="0">
                <a:solidFill>
                  <a:srgbClr val="C00000"/>
                </a:solidFill>
              </a:rPr>
              <a:t>76%</a:t>
            </a:r>
            <a:endParaRPr lang="en-US" sz="2200" b="1" dirty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Unsure/Refused			</a:t>
            </a:r>
            <a:r>
              <a:rPr lang="en-US" sz="2200" b="1" dirty="0">
                <a:solidFill>
                  <a:srgbClr val="0000CC"/>
                </a:solidFill>
              </a:rPr>
              <a:t>		</a:t>
            </a:r>
            <a:r>
              <a:rPr lang="en-US" sz="2200" b="1" dirty="0" smtClean="0">
                <a:solidFill>
                  <a:srgbClr val="0000CC"/>
                </a:solidFill>
              </a:rPr>
              <a:t>  </a:t>
            </a:r>
            <a:r>
              <a:rPr lang="en-US" sz="2200" b="1" dirty="0" smtClean="0">
                <a:solidFill>
                  <a:srgbClr val="C00000"/>
                </a:solidFill>
              </a:rPr>
              <a:t>2%</a:t>
            </a:r>
            <a:endParaRPr lang="en-US" sz="2200" b="1" dirty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defRPr/>
            </a:pPr>
            <a:endParaRPr lang="en-US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CC"/>
              </a:solidFill>
            </a:endParaRP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457200"/>
          </a:xfrm>
          <a:solidFill>
            <a:srgbClr val="FFFFFF">
              <a:alpha val="50000"/>
            </a:srgb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2400" i="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PEW Research – February, 2014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228600" y="990600"/>
            <a:ext cx="8763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As you may know, voters in Colorado passed a law legalizing marijuana for recreational use in 2012. Do you support or oppose this law? </a:t>
            </a: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Supports the law		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2200" b="1" dirty="0" smtClean="0">
                <a:solidFill>
                  <a:srgbClr val="C00000"/>
                </a:solidFill>
              </a:rPr>
              <a:t>58%</a:t>
            </a:r>
            <a:endParaRPr lang="en-US" sz="2200" b="1" dirty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Opposes the law	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		</a:t>
            </a:r>
            <a:r>
              <a:rPr lang="en-US" sz="2200" b="1" dirty="0" smtClean="0">
                <a:solidFill>
                  <a:srgbClr val="C00000"/>
                </a:solidFill>
              </a:rPr>
              <a:t>38%</a:t>
            </a:r>
            <a:endParaRPr lang="en-US" sz="2200" b="1" dirty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endParaRPr lang="en-US" sz="2200" b="1" dirty="0" smtClean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0000CC"/>
                </a:solidFill>
              </a:rPr>
              <a:t>Unsure/Refused			  </a:t>
            </a:r>
            <a:r>
              <a:rPr lang="en-US" sz="2200" b="1" dirty="0" smtClean="0">
                <a:solidFill>
                  <a:srgbClr val="C00000"/>
                </a:solidFill>
              </a:rPr>
              <a:t>4%</a:t>
            </a:r>
            <a:endParaRPr lang="en-US" sz="2200" b="1" dirty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defRPr/>
            </a:pPr>
            <a:endParaRPr lang="en-US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SzPct val="95000"/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CC"/>
              </a:solidFill>
            </a:endParaRP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457200"/>
          </a:xfrm>
          <a:solidFill>
            <a:srgbClr val="FFFFFF">
              <a:alpha val="50000"/>
            </a:srgb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2400" i="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Quinnipiac University Poll -- Colorado – February, 2015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0000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10522</TotalTime>
  <Words>421</Words>
  <Application>Microsoft Office PowerPoint</Application>
  <PresentationFormat>On-screen Show (4:3)</PresentationFormat>
  <Paragraphs>228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Default Design</vt:lpstr>
      <vt:lpstr>Chart</vt:lpstr>
      <vt:lpstr>Microsoft Graph Chart</vt:lpstr>
      <vt:lpstr>Slide 1</vt:lpstr>
      <vt:lpstr>Slide 2</vt:lpstr>
      <vt:lpstr>Gallup Poll Marijuana History</vt:lpstr>
      <vt:lpstr>Slide 4</vt:lpstr>
      <vt:lpstr>Slide 5</vt:lpstr>
      <vt:lpstr>NBC News Survey – March, 2014</vt:lpstr>
      <vt:lpstr>PEW Research – February, 2014</vt:lpstr>
      <vt:lpstr>PEW Research – February, 2014</vt:lpstr>
      <vt:lpstr>Quinnipiac University Poll -- Colorado – February, 2015</vt:lpstr>
      <vt:lpstr>Quinnipiac University Poll -- Colorado – February, 2015</vt:lpstr>
      <vt:lpstr>Quinnipiac University Poll -- Colorado – February, 2015</vt:lpstr>
      <vt:lpstr>EPIC-MRA Statewide Michigan Poll for NORML – Sept 2013</vt:lpstr>
      <vt:lpstr>EPIC-MRA Statewide Poll – December 2014</vt:lpstr>
      <vt:lpstr>Slide 14</vt:lpstr>
      <vt:lpstr>Slide 15</vt:lpstr>
      <vt:lpstr>Slide 16</vt:lpstr>
      <vt:lpstr>MRG Statewide Michigan Poll – April 2015</vt:lpstr>
      <vt:lpstr>Slide 18</vt:lpstr>
      <vt:lpstr>DENNO Research Poll conducted for PSC – August 2015</vt:lpstr>
    </vt:vector>
  </TitlesOfParts>
  <Company>EPIC-MRA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Michigan Legislative Consultants</dc:title>
  <dc:creator>Bernie P.</dc:creator>
  <cp:lastModifiedBy>Bernie</cp:lastModifiedBy>
  <cp:revision>920</cp:revision>
  <dcterms:created xsi:type="dcterms:W3CDTF">2003-05-07T20:58:01Z</dcterms:created>
  <dcterms:modified xsi:type="dcterms:W3CDTF">2015-11-11T21:31:48Z</dcterms:modified>
</cp:coreProperties>
</file>