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82" r:id="rId3"/>
    <p:sldId id="678" r:id="rId4"/>
    <p:sldId id="679" r:id="rId5"/>
    <p:sldId id="680" r:id="rId6"/>
    <p:sldId id="622" r:id="rId7"/>
    <p:sldId id="681" r:id="rId8"/>
    <p:sldId id="682" r:id="rId9"/>
    <p:sldId id="683" r:id="rId10"/>
    <p:sldId id="684" r:id="rId11"/>
    <p:sldId id="685" r:id="rId12"/>
    <p:sldId id="686" r:id="rId13"/>
    <p:sldId id="590" r:id="rId14"/>
    <p:sldId id="647" r:id="rId15"/>
    <p:sldId id="687" r:id="rId16"/>
    <p:sldId id="688" r:id="rId17"/>
    <p:sldId id="689" r:id="rId18"/>
    <p:sldId id="690" r:id="rId19"/>
    <p:sldId id="691" r:id="rId20"/>
  </p:sldIdLst>
  <p:sldSz cx="9144000" cy="6858000" type="screen4x3"/>
  <p:notesSz cx="7077075" cy="9020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000"/>
    <a:srgbClr val="58081F"/>
    <a:srgbClr val="E1E1E1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4667" autoAdjust="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4581996694858039E-2"/>
          <c:y val="4.8684666666519376E-2"/>
          <c:w val="0.64784290852533033"/>
          <c:h val="0.7545329027214761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Legal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Oct--69</c:v>
                </c:pt>
                <c:pt idx="1">
                  <c:v>Aug--95</c:v>
                </c:pt>
                <c:pt idx="2">
                  <c:v>Sep--00</c:v>
                </c:pt>
                <c:pt idx="3">
                  <c:v>Dec--03</c:v>
                </c:pt>
                <c:pt idx="4">
                  <c:v>Oct--05</c:v>
                </c:pt>
                <c:pt idx="5">
                  <c:v>Oct--09</c:v>
                </c:pt>
                <c:pt idx="6">
                  <c:v>Oct--10</c:v>
                </c:pt>
                <c:pt idx="7">
                  <c:v>Oct--11</c:v>
                </c:pt>
                <c:pt idx="8">
                  <c:v>Nov--12</c:v>
                </c:pt>
                <c:pt idx="9">
                  <c:v>Oct--13</c:v>
                </c:pt>
                <c:pt idx="10">
                  <c:v>Oct--14</c:v>
                </c:pt>
                <c:pt idx="11">
                  <c:v>Oct--15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0.12000000000000001</c:v>
                </c:pt>
                <c:pt idx="1">
                  <c:v>0.25</c:v>
                </c:pt>
                <c:pt idx="2">
                  <c:v>0.31000000000000005</c:v>
                </c:pt>
                <c:pt idx="3">
                  <c:v>0.34000000000000008</c:v>
                </c:pt>
                <c:pt idx="4">
                  <c:v>0.36000000000000004</c:v>
                </c:pt>
                <c:pt idx="5">
                  <c:v>0.44000000000000006</c:v>
                </c:pt>
                <c:pt idx="6">
                  <c:v>0.46</c:v>
                </c:pt>
                <c:pt idx="7">
                  <c:v>0.5</c:v>
                </c:pt>
                <c:pt idx="8">
                  <c:v>0.48000000000000004</c:v>
                </c:pt>
                <c:pt idx="9">
                  <c:v>0.58000000000000007</c:v>
                </c:pt>
                <c:pt idx="10">
                  <c:v>0.51</c:v>
                </c:pt>
                <c:pt idx="11">
                  <c:v>0.58000000000000007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Illegal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Oct--69</c:v>
                </c:pt>
                <c:pt idx="1">
                  <c:v>Aug--95</c:v>
                </c:pt>
                <c:pt idx="2">
                  <c:v>Sep--00</c:v>
                </c:pt>
                <c:pt idx="3">
                  <c:v>Dec--03</c:v>
                </c:pt>
                <c:pt idx="4">
                  <c:v>Oct--05</c:v>
                </c:pt>
                <c:pt idx="5">
                  <c:v>Oct--09</c:v>
                </c:pt>
                <c:pt idx="6">
                  <c:v>Oct--10</c:v>
                </c:pt>
                <c:pt idx="7">
                  <c:v>Oct--11</c:v>
                </c:pt>
                <c:pt idx="8">
                  <c:v>Nov--12</c:v>
                </c:pt>
                <c:pt idx="9">
                  <c:v>Oct--13</c:v>
                </c:pt>
                <c:pt idx="10">
                  <c:v>Oct--14</c:v>
                </c:pt>
                <c:pt idx="11">
                  <c:v>Oct--15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0.84000000000000008</c:v>
                </c:pt>
                <c:pt idx="1">
                  <c:v>0.73000000000000009</c:v>
                </c:pt>
                <c:pt idx="2">
                  <c:v>0.64000000000000012</c:v>
                </c:pt>
                <c:pt idx="3">
                  <c:v>0.64000000000000012</c:v>
                </c:pt>
                <c:pt idx="4">
                  <c:v>0.60000000000000009</c:v>
                </c:pt>
                <c:pt idx="5">
                  <c:v>0.54</c:v>
                </c:pt>
                <c:pt idx="6">
                  <c:v>0.5</c:v>
                </c:pt>
                <c:pt idx="7">
                  <c:v>0.46</c:v>
                </c:pt>
                <c:pt idx="8">
                  <c:v>0.5</c:v>
                </c:pt>
                <c:pt idx="9">
                  <c:v>0.39000000000000007</c:v>
                </c:pt>
                <c:pt idx="10">
                  <c:v>0.47000000000000003</c:v>
                </c:pt>
                <c:pt idx="11">
                  <c:v>0.4</c:v>
                </c:pt>
              </c:numCache>
            </c:numRef>
          </c:val>
        </c:ser>
        <c:marker val="1"/>
        <c:axId val="59185024"/>
        <c:axId val="59186560"/>
      </c:lineChart>
      <c:catAx>
        <c:axId val="59185024"/>
        <c:scaling>
          <c:orientation val="minMax"/>
        </c:scaling>
        <c:axPos val="b"/>
        <c:numFmt formatCode="d\-mmm" sourceLinked="1"/>
        <c:tickLblPos val="nextTo"/>
        <c:crossAx val="59186560"/>
        <c:crosses val="autoZero"/>
        <c:auto val="1"/>
        <c:lblAlgn val="ctr"/>
        <c:lblOffset val="100"/>
      </c:catAx>
      <c:valAx>
        <c:axId val="59186560"/>
        <c:scaling>
          <c:orientation val="minMax"/>
        </c:scaling>
        <c:axPos val="l"/>
        <c:majorGridlines/>
        <c:numFmt formatCode="0%" sourceLinked="1"/>
        <c:tickLblPos val="nextTo"/>
        <c:crossAx val="59185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3" tIns="45987" rIns="91973" bIns="45987" numCol="1" anchor="t" anchorCtr="0" compatLnSpc="1">
            <a:prstTxWarp prst="textNoShape">
              <a:avLst/>
            </a:prstTxWarp>
          </a:bodyPr>
          <a:lstStyle>
            <a:lvl1pPr defTabSz="91902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3" tIns="45987" rIns="91973" bIns="45987" numCol="1" anchor="t" anchorCtr="0" compatLnSpc="1">
            <a:prstTxWarp prst="textNoShape">
              <a:avLst/>
            </a:prstTxWarp>
          </a:bodyPr>
          <a:lstStyle>
            <a:lvl1pPr algn="r" defTabSz="91902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69325"/>
            <a:ext cx="30654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3" tIns="45987" rIns="91973" bIns="45987" numCol="1" anchor="b" anchorCtr="0" compatLnSpc="1">
            <a:prstTxWarp prst="textNoShape">
              <a:avLst/>
            </a:prstTxWarp>
          </a:bodyPr>
          <a:lstStyle>
            <a:lvl1pPr defTabSz="91902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69325"/>
            <a:ext cx="30654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3" tIns="45987" rIns="91973" bIns="45987" numCol="1" anchor="b" anchorCtr="0" compatLnSpc="1">
            <a:prstTxWarp prst="textNoShape">
              <a:avLst/>
            </a:prstTxWarp>
          </a:bodyPr>
          <a:lstStyle>
            <a:lvl1pPr algn="r" defTabSz="919023">
              <a:defRPr sz="1200"/>
            </a:lvl1pPr>
          </a:lstStyle>
          <a:p>
            <a:pPr>
              <a:defRPr/>
            </a:pPr>
            <a:fld id="{0F57ED04-AD95-4114-9688-9882EED2BB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779E6-405D-4E71-AB53-6E0A9C28CC7E}" type="datetimeFigureOut">
              <a:rPr lang="en-US" smtClean="0"/>
              <a:pPr/>
              <a:t>11/11/2015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2700" y="676275"/>
            <a:ext cx="4511675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4663"/>
            <a:ext cx="5661025" cy="4059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67738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67738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0114C-DC02-45D2-9947-0D66AAD9BD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AD95E-2EBD-47B1-B299-85247A4D28A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30280-39FC-40CB-898B-8A812843E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6D5E1-3B01-40E9-AED3-F1BE504409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691FD-2663-47D4-BA44-A6DF8F5C23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C0533-7B03-4783-AD38-E3CA75C62F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3485-BF39-42A4-8E2C-0D1DCE43DE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299C6-FAB8-40BE-AEB9-40C6A5A4F5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39E9D-FBA6-4DD2-A900-4B026BCF1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F6015-B8A9-4451-A84C-84018E62C8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D4A12-6881-4040-8AED-02A79FA4D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70651-E004-4AA7-BC49-F2A50549B0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C7C4D-E9AE-4BAD-BDAA-7F26E532D9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A7FE"/>
            </a:gs>
            <a:gs pos="100000">
              <a:srgbClr val="FFFFE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9DC223D-A710-4A26-999C-B278022200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228600" y="63246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rgbClr val="006000"/>
                </a:solidFill>
              </a:rPr>
              <a:t>EPIC</a:t>
            </a:r>
            <a:r>
              <a:rPr lang="en-US" sz="900" dirty="0">
                <a:solidFill>
                  <a:srgbClr val="006000"/>
                </a:solidFill>
              </a:rPr>
              <a:t> </a:t>
            </a:r>
            <a:r>
              <a:rPr lang="en-US" sz="900" dirty="0">
                <a:solidFill>
                  <a:srgbClr val="006000"/>
                </a:solidFill>
                <a:latin typeface="Wingdings" pitchFamily="2" charset="2"/>
              </a:rPr>
              <a:t>n</a:t>
            </a:r>
            <a:r>
              <a:rPr lang="en-US" sz="900" dirty="0">
                <a:solidFill>
                  <a:srgbClr val="006000"/>
                </a:solidFill>
              </a:rPr>
              <a:t> </a:t>
            </a:r>
            <a:r>
              <a:rPr lang="en-US" sz="1400" dirty="0">
                <a:solidFill>
                  <a:srgbClr val="006000"/>
                </a:solidFill>
              </a:rPr>
              <a:t>MRA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ts val="80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ts val="100"/>
        </a:spcBef>
        <a:spcAft>
          <a:spcPts val="300"/>
        </a:spcAft>
        <a:buChar char="•"/>
        <a:defRPr sz="3200" i="1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ts val="30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ts val="30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52400"/>
            <a:ext cx="9144000" cy="60960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800" b="1" i="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800" b="1" i="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800" b="1" i="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i="0" dirty="0" smtClean="0">
                <a:solidFill>
                  <a:schemeClr val="accent4"/>
                </a:solidFill>
              </a:rPr>
              <a:t>Polling on Marijuana Legalization </a:t>
            </a: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800" b="1" i="0" dirty="0" smtClean="0">
              <a:solidFill>
                <a:schemeClr val="accent4"/>
              </a:solidFill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i="0" dirty="0" smtClean="0">
                <a:solidFill>
                  <a:schemeClr val="accent4"/>
                </a:solidFill>
              </a:rPr>
              <a:t>National, Michigan and </a:t>
            </a:r>
            <a:r>
              <a:rPr lang="en-US" sz="2800" b="1" i="0" dirty="0" smtClean="0">
                <a:solidFill>
                  <a:schemeClr val="accent4"/>
                </a:solidFill>
              </a:rPr>
              <a:t>Colorado</a:t>
            </a:r>
            <a:endParaRPr lang="en-US" sz="2800" b="1" i="0" dirty="0" smtClean="0">
              <a:solidFill>
                <a:schemeClr val="accent4"/>
              </a:solidFill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800" b="1" i="0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800" b="1" i="0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b="1" i="0" dirty="0" smtClean="0">
              <a:solidFill>
                <a:schemeClr val="tx1"/>
              </a:solidFill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b="1" i="0" dirty="0" smtClean="0">
              <a:solidFill>
                <a:schemeClr val="tx1"/>
              </a:solidFill>
            </a:endParaRP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0" dirty="0" smtClean="0">
                <a:solidFill>
                  <a:schemeClr val="tx1"/>
                </a:solidFill>
              </a:rPr>
              <a:t>November 12, 2015</a:t>
            </a: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i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000" b="1" i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b="1" i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27013" y="1371600"/>
            <a:ext cx="38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228600" y="228600"/>
            <a:ext cx="1196975" cy="11430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Keeping in mind that all of your answers in this survey are confidential, have you, yourself, ever happened to try marijuana?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Yes		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53%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No	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45%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Unsure/Refused			  </a:t>
            </a:r>
            <a:r>
              <a:rPr lang="en-US" sz="2200" b="1" dirty="0" smtClean="0">
                <a:solidFill>
                  <a:srgbClr val="C00000"/>
                </a:solidFill>
              </a:rPr>
              <a:t>2%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Quinnipiac University Poll -- Colorado – February, 2015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Have you used marijuana after recreational sales began in Colorado January 1, 2014?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Yes		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19%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No	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80%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Unsure/Refused			  </a:t>
            </a:r>
            <a:r>
              <a:rPr lang="en-US" sz="2200" b="1" dirty="0" smtClean="0">
                <a:solidFill>
                  <a:srgbClr val="C00000"/>
                </a:solidFill>
              </a:rPr>
              <a:t>1%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Quinnipiac University Poll -- Colorado – February, 2015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838200"/>
            <a:ext cx="8763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Which of the following statements best describes the approach to marijuana use that you favor the most?  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Legalize marijuana -- tax it/regulate it like alcohol		</a:t>
            </a:r>
            <a:r>
              <a:rPr lang="en-US" sz="2200" b="1" dirty="0" smtClean="0">
                <a:solidFill>
                  <a:srgbClr val="C00000"/>
                </a:solidFill>
              </a:rPr>
              <a:t>47%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Continue present system of state criminal penalties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	for marijuana offenses	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26%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Replace criminal penalties with a fine 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	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16%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Repeal all state criminal penalties			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  </a:t>
            </a:r>
            <a:r>
              <a:rPr lang="en-US" sz="2200" b="1" dirty="0" smtClean="0">
                <a:solidFill>
                  <a:srgbClr val="C00000"/>
                </a:solidFill>
              </a:rPr>
              <a:t>4%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Undecided/Refused					 	  </a:t>
            </a:r>
            <a:r>
              <a:rPr lang="en-US" sz="2200" b="1" dirty="0" smtClean="0">
                <a:solidFill>
                  <a:srgbClr val="C00000"/>
                </a:solidFill>
              </a:rPr>
              <a:t>7%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EPIC-MRA Statewide Michigan Poll for NORML – Sept 2013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Definitely vote YES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	39%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Probably vote YES	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  9%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Lean toward YES		  2%</a:t>
            </a:r>
            <a:r>
              <a:rPr lang="en-US" sz="2200" b="1" dirty="0" smtClean="0">
                <a:solidFill>
                  <a:srgbClr val="0000CC"/>
                </a:solidFill>
              </a:rPr>
              <a:t>     </a:t>
            </a: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r>
              <a:rPr lang="en-US" sz="2200" b="1" dirty="0" smtClean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Total </a:t>
            </a:r>
            <a:r>
              <a:rPr lang="en-US" sz="2200" b="1" dirty="0" smtClean="0">
                <a:solidFill>
                  <a:srgbClr val="C00000"/>
                </a:solidFill>
              </a:rPr>
              <a:t>YES vote</a:t>
            </a:r>
            <a:r>
              <a:rPr lang="en-US" sz="2200" b="1" dirty="0">
                <a:solidFill>
                  <a:srgbClr val="C00000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50%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Lean toward NO	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  3</a:t>
            </a:r>
            <a:r>
              <a:rPr lang="en-US" sz="2200" b="1" dirty="0" smtClean="0">
                <a:solidFill>
                  <a:srgbClr val="0000CC"/>
                </a:solidFill>
              </a:rPr>
              <a:t>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Probably vote NO	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  8%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Definitely vote NO		35%</a:t>
            </a:r>
            <a:r>
              <a:rPr lang="en-US" sz="2200" b="1" dirty="0">
                <a:solidFill>
                  <a:srgbClr val="0000CC"/>
                </a:solidFill>
              </a:rPr>
              <a:t/>
            </a:r>
            <a:br>
              <a:rPr lang="en-US" sz="2200" b="1" dirty="0">
                <a:solidFill>
                  <a:srgbClr val="0000CC"/>
                </a:solidFill>
              </a:rPr>
            </a:br>
            <a:r>
              <a:rPr lang="en-US" sz="2200" b="1" dirty="0" smtClean="0">
                <a:solidFill>
                  <a:srgbClr val="C00000"/>
                </a:solidFill>
              </a:rPr>
              <a:t>Total </a:t>
            </a:r>
            <a:r>
              <a:rPr lang="en-US" sz="2200" b="1" dirty="0" smtClean="0">
                <a:solidFill>
                  <a:srgbClr val="C00000"/>
                </a:solidFill>
              </a:rPr>
              <a:t>NO vote	</a:t>
            </a:r>
            <a:r>
              <a:rPr lang="en-US" sz="2200" b="1" dirty="0">
                <a:solidFill>
                  <a:srgbClr val="C00000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46%</a:t>
            </a:r>
            <a:r>
              <a:rPr lang="en-US" sz="2200" b="1" dirty="0">
                <a:solidFill>
                  <a:srgbClr val="C00000"/>
                </a:solidFill>
              </a:rPr>
              <a:t/>
            </a:r>
            <a:br>
              <a:rPr lang="en-US" sz="2200" b="1" dirty="0">
                <a:solidFill>
                  <a:srgbClr val="C00000"/>
                </a:solidFill>
              </a:rPr>
            </a:b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>
                <a:solidFill>
                  <a:srgbClr val="0000CC"/>
                </a:solidFill>
              </a:rPr>
              <a:t>Undecided	  	 </a:t>
            </a:r>
            <a:r>
              <a:rPr lang="en-US" sz="2200" b="1" dirty="0" smtClean="0">
                <a:solidFill>
                  <a:srgbClr val="0000CC"/>
                </a:solidFill>
              </a:rPr>
              <a:t>	  </a:t>
            </a:r>
            <a:r>
              <a:rPr lang="en-US" sz="2200" b="1" dirty="0" smtClean="0">
                <a:solidFill>
                  <a:srgbClr val="0000CC"/>
                </a:solidFill>
              </a:rPr>
              <a:t>4%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EPIC-MRA Statewide Poll – December 2014</a:t>
            </a:r>
            <a:endParaRPr lang="en-US" sz="2400" i="0" u="sng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4876800" y="838200"/>
          <a:ext cx="4189413" cy="5257800"/>
        </p:xfrm>
        <a:graphic>
          <a:graphicData uri="http://schemas.openxmlformats.org/presentationml/2006/ole">
            <p:oleObj spid="_x0000_s263170" name="Chart" r:id="rId3" imgW="4572000" imgH="440068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637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90763" lvl="4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	        </a:t>
            </a:r>
            <a:r>
              <a:rPr lang="en-US" b="1" dirty="0" smtClean="0"/>
              <a:t>Yes vote</a:t>
            </a:r>
            <a:r>
              <a:rPr lang="en-US" b="1" dirty="0" smtClean="0"/>
              <a:t>	 </a:t>
            </a:r>
            <a:r>
              <a:rPr lang="en-US" b="1" dirty="0" smtClean="0"/>
              <a:t>	        No vote       	DK</a:t>
            </a:r>
            <a:endParaRPr lang="en-US" b="1" dirty="0" smtClean="0"/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All Democrats		</a:t>
            </a:r>
            <a:r>
              <a:rPr lang="en-US" b="1" dirty="0" smtClean="0">
                <a:solidFill>
                  <a:srgbClr val="0000CC"/>
                </a:solidFill>
              </a:rPr>
              <a:t>62%</a:t>
            </a:r>
            <a:r>
              <a:rPr lang="en-US" b="1" dirty="0" smtClean="0">
                <a:solidFill>
                  <a:srgbClr val="0000CC"/>
                </a:solidFill>
              </a:rPr>
              <a:t>			</a:t>
            </a:r>
            <a:r>
              <a:rPr lang="en-US" b="1" dirty="0" smtClean="0">
                <a:solidFill>
                  <a:srgbClr val="0000CC"/>
                </a:solidFill>
              </a:rPr>
              <a:t>34%</a:t>
            </a:r>
            <a:r>
              <a:rPr lang="en-US" b="1" dirty="0" smtClean="0">
                <a:solidFill>
                  <a:srgbClr val="0000CC"/>
                </a:solidFill>
              </a:rPr>
              <a:t>		</a:t>
            </a:r>
            <a:r>
              <a:rPr lang="en-US" b="1" dirty="0" smtClean="0">
                <a:solidFill>
                  <a:srgbClr val="0000CC"/>
                </a:solidFill>
              </a:rPr>
              <a:t>  4%</a:t>
            </a:r>
            <a:endParaRPr lang="en-US" b="1" dirty="0" smtClean="0">
              <a:solidFill>
                <a:srgbClr val="0000CC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All Independents		</a:t>
            </a:r>
            <a:r>
              <a:rPr lang="en-US" b="1" dirty="0" smtClean="0">
                <a:solidFill>
                  <a:srgbClr val="006000"/>
                </a:solidFill>
              </a:rPr>
              <a:t>53%</a:t>
            </a:r>
            <a:r>
              <a:rPr lang="en-US" b="1" dirty="0" smtClean="0">
                <a:solidFill>
                  <a:srgbClr val="006000"/>
                </a:solidFill>
              </a:rPr>
              <a:t>			</a:t>
            </a:r>
            <a:r>
              <a:rPr lang="en-US" b="1" dirty="0" smtClean="0">
                <a:solidFill>
                  <a:srgbClr val="006000"/>
                </a:solidFill>
              </a:rPr>
              <a:t>43%</a:t>
            </a:r>
            <a:r>
              <a:rPr lang="en-US" b="1" dirty="0" smtClean="0">
                <a:solidFill>
                  <a:srgbClr val="006000"/>
                </a:solidFill>
              </a:rPr>
              <a:t>		</a:t>
            </a:r>
            <a:r>
              <a:rPr lang="en-US" b="1" dirty="0" smtClean="0">
                <a:solidFill>
                  <a:srgbClr val="006000"/>
                </a:solidFill>
              </a:rPr>
              <a:t>  4%</a:t>
            </a:r>
            <a:endParaRPr lang="en-US" b="1" dirty="0" smtClean="0">
              <a:solidFill>
                <a:srgbClr val="006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 </a:t>
            </a: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All Republicans		</a:t>
            </a:r>
            <a:r>
              <a:rPr lang="en-US" b="1" dirty="0" smtClean="0">
                <a:solidFill>
                  <a:srgbClr val="C00000"/>
                </a:solidFill>
              </a:rPr>
              <a:t>37%</a:t>
            </a:r>
            <a:r>
              <a:rPr lang="en-US" b="1" dirty="0" smtClean="0">
                <a:solidFill>
                  <a:srgbClr val="C00000"/>
                </a:solidFill>
              </a:rPr>
              <a:t>			</a:t>
            </a:r>
            <a:r>
              <a:rPr lang="en-US" b="1" dirty="0" smtClean="0">
                <a:solidFill>
                  <a:srgbClr val="C00000"/>
                </a:solidFill>
              </a:rPr>
              <a:t>61%</a:t>
            </a:r>
            <a:r>
              <a:rPr lang="en-US" b="1" dirty="0" smtClean="0">
                <a:solidFill>
                  <a:srgbClr val="C00000"/>
                </a:solidFill>
              </a:rPr>
              <a:t>		</a:t>
            </a:r>
            <a:r>
              <a:rPr lang="en-US" b="1" dirty="0" smtClean="0">
                <a:solidFill>
                  <a:srgbClr val="C00000"/>
                </a:solidFill>
              </a:rPr>
              <a:t>  2%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00CC"/>
                </a:solidFill>
              </a:rPr>
              <a:t>Democratic men</a:t>
            </a:r>
            <a:r>
              <a:rPr lang="en-US" b="1" dirty="0" smtClean="0">
                <a:solidFill>
                  <a:srgbClr val="0000CC"/>
                </a:solidFill>
              </a:rPr>
              <a:t>		</a:t>
            </a:r>
            <a:r>
              <a:rPr lang="en-US" b="1" dirty="0" smtClean="0">
                <a:solidFill>
                  <a:srgbClr val="0000CC"/>
                </a:solidFill>
              </a:rPr>
              <a:t>70%</a:t>
            </a:r>
            <a:r>
              <a:rPr lang="en-US" b="1" dirty="0" smtClean="0">
                <a:solidFill>
                  <a:srgbClr val="0000CC"/>
                </a:solidFill>
              </a:rPr>
              <a:t>			</a:t>
            </a:r>
            <a:r>
              <a:rPr lang="en-US" b="1" dirty="0" smtClean="0">
                <a:solidFill>
                  <a:srgbClr val="0000CC"/>
                </a:solidFill>
              </a:rPr>
              <a:t>28%</a:t>
            </a:r>
            <a:r>
              <a:rPr lang="en-US" b="1" dirty="0" smtClean="0">
                <a:solidFill>
                  <a:srgbClr val="0000CC"/>
                </a:solidFill>
              </a:rPr>
              <a:t>		  </a:t>
            </a:r>
            <a:r>
              <a:rPr lang="en-US" b="1" dirty="0" smtClean="0">
                <a:solidFill>
                  <a:srgbClr val="0000CC"/>
                </a:solidFill>
              </a:rPr>
              <a:t>2%</a:t>
            </a:r>
            <a:endParaRPr lang="en-US" b="1" dirty="0" smtClean="0">
              <a:solidFill>
                <a:srgbClr val="006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Democratic women</a:t>
            </a: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00CC"/>
                </a:solidFill>
              </a:rPr>
              <a:t>55%</a:t>
            </a:r>
            <a:r>
              <a:rPr lang="en-US" b="1" dirty="0" smtClean="0">
                <a:solidFill>
                  <a:srgbClr val="0000CC"/>
                </a:solidFill>
              </a:rPr>
              <a:t>			</a:t>
            </a:r>
            <a:r>
              <a:rPr lang="en-US" b="1" dirty="0" smtClean="0">
                <a:solidFill>
                  <a:srgbClr val="0000CC"/>
                </a:solidFill>
              </a:rPr>
              <a:t>38%</a:t>
            </a:r>
            <a:r>
              <a:rPr lang="en-US" b="1" dirty="0" smtClean="0">
                <a:solidFill>
                  <a:srgbClr val="0000CC"/>
                </a:solidFill>
              </a:rPr>
              <a:t>		  </a:t>
            </a:r>
            <a:r>
              <a:rPr lang="en-US" b="1" dirty="0" smtClean="0">
                <a:solidFill>
                  <a:srgbClr val="0000CC"/>
                </a:solidFill>
              </a:rPr>
              <a:t>7%</a:t>
            </a:r>
            <a:endParaRPr lang="en-US" b="1" dirty="0" smtClean="0">
              <a:solidFill>
                <a:srgbClr val="006000"/>
              </a:solidFill>
            </a:endParaRPr>
          </a:p>
          <a:p>
            <a:pPr marL="457200" indent="-457200">
              <a:spcBef>
                <a:spcPts val="6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endParaRPr lang="en-US" b="1" dirty="0" smtClean="0">
              <a:solidFill>
                <a:srgbClr val="006000"/>
              </a:solidFill>
            </a:endParaRPr>
          </a:p>
          <a:p>
            <a:pPr marL="457200" indent="-457200">
              <a:spcBef>
                <a:spcPts val="6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Independent </a:t>
            </a:r>
            <a:r>
              <a:rPr lang="en-US" b="1" dirty="0" smtClean="0">
                <a:solidFill>
                  <a:srgbClr val="006000"/>
                </a:solidFill>
              </a:rPr>
              <a:t>men		</a:t>
            </a:r>
            <a:r>
              <a:rPr lang="en-US" b="1" dirty="0" smtClean="0">
                <a:solidFill>
                  <a:srgbClr val="006000"/>
                </a:solidFill>
              </a:rPr>
              <a:t>56%</a:t>
            </a:r>
            <a:r>
              <a:rPr lang="en-US" b="1" dirty="0" smtClean="0">
                <a:solidFill>
                  <a:srgbClr val="006000"/>
                </a:solidFill>
              </a:rPr>
              <a:t>			</a:t>
            </a:r>
            <a:r>
              <a:rPr lang="en-US" b="1" dirty="0" smtClean="0">
                <a:solidFill>
                  <a:srgbClr val="006000"/>
                </a:solidFill>
              </a:rPr>
              <a:t>42%</a:t>
            </a:r>
            <a:r>
              <a:rPr lang="en-US" b="1" dirty="0" smtClean="0">
                <a:solidFill>
                  <a:srgbClr val="006000"/>
                </a:solidFill>
              </a:rPr>
              <a:t>		</a:t>
            </a:r>
            <a:r>
              <a:rPr lang="en-US" b="1" dirty="0" smtClean="0">
                <a:solidFill>
                  <a:srgbClr val="006000"/>
                </a:solidFill>
              </a:rPr>
              <a:t>  2%</a:t>
            </a:r>
            <a:endParaRPr lang="en-US" b="1" dirty="0" smtClean="0">
              <a:solidFill>
                <a:srgbClr val="006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Independent women	</a:t>
            </a:r>
            <a:r>
              <a:rPr lang="en-US" b="1" dirty="0" smtClean="0">
                <a:solidFill>
                  <a:srgbClr val="006000"/>
                </a:solidFill>
              </a:rPr>
              <a:t>51%</a:t>
            </a:r>
            <a:r>
              <a:rPr lang="en-US" b="1" dirty="0" smtClean="0">
                <a:solidFill>
                  <a:srgbClr val="006000"/>
                </a:solidFill>
              </a:rPr>
              <a:t>			</a:t>
            </a:r>
            <a:r>
              <a:rPr lang="en-US" b="1" dirty="0" smtClean="0">
                <a:solidFill>
                  <a:srgbClr val="006000"/>
                </a:solidFill>
              </a:rPr>
              <a:t>44%</a:t>
            </a:r>
            <a:r>
              <a:rPr lang="en-US" b="1" dirty="0" smtClean="0">
                <a:solidFill>
                  <a:srgbClr val="006000"/>
                </a:solidFill>
              </a:rPr>
              <a:t>		</a:t>
            </a:r>
            <a:r>
              <a:rPr lang="en-US" b="1" dirty="0" smtClean="0">
                <a:solidFill>
                  <a:srgbClr val="006000"/>
                </a:solidFill>
              </a:rPr>
              <a:t>  5%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endParaRPr lang="en-US" b="1" dirty="0" smtClean="0">
              <a:solidFill>
                <a:srgbClr val="006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Republican men</a:t>
            </a:r>
            <a:r>
              <a:rPr lang="en-US" b="1" dirty="0" smtClean="0">
                <a:solidFill>
                  <a:srgbClr val="C00000"/>
                </a:solidFill>
              </a:rPr>
              <a:t>		</a:t>
            </a:r>
            <a:r>
              <a:rPr lang="en-US" b="1" dirty="0" smtClean="0">
                <a:solidFill>
                  <a:srgbClr val="C00000"/>
                </a:solidFill>
              </a:rPr>
              <a:t>35%</a:t>
            </a:r>
            <a:r>
              <a:rPr lang="en-US" b="1" dirty="0" smtClean="0">
                <a:solidFill>
                  <a:srgbClr val="C00000"/>
                </a:solidFill>
              </a:rPr>
              <a:t>			</a:t>
            </a:r>
            <a:r>
              <a:rPr lang="en-US" b="1" dirty="0" smtClean="0">
                <a:solidFill>
                  <a:srgbClr val="C00000"/>
                </a:solidFill>
              </a:rPr>
              <a:t>63%</a:t>
            </a:r>
            <a:r>
              <a:rPr lang="en-US" b="1" dirty="0" smtClean="0">
                <a:solidFill>
                  <a:srgbClr val="C00000"/>
                </a:solidFill>
              </a:rPr>
              <a:t>		  </a:t>
            </a:r>
            <a:r>
              <a:rPr lang="en-US" b="1" dirty="0" smtClean="0">
                <a:solidFill>
                  <a:srgbClr val="C00000"/>
                </a:solidFill>
              </a:rPr>
              <a:t>2%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 </a:t>
            </a: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Republican women</a:t>
            </a:r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39%</a:t>
            </a:r>
            <a:r>
              <a:rPr lang="en-US" b="1" dirty="0" smtClean="0">
                <a:solidFill>
                  <a:srgbClr val="C00000"/>
                </a:solidFill>
              </a:rPr>
              <a:t>			</a:t>
            </a:r>
            <a:r>
              <a:rPr lang="en-US" b="1" dirty="0" smtClean="0">
                <a:solidFill>
                  <a:srgbClr val="C00000"/>
                </a:solidFill>
              </a:rPr>
              <a:t>59%</a:t>
            </a:r>
            <a:r>
              <a:rPr lang="en-US" b="1" dirty="0" smtClean="0">
                <a:solidFill>
                  <a:srgbClr val="C00000"/>
                </a:solidFill>
              </a:rPr>
              <a:t>		  </a:t>
            </a:r>
            <a:r>
              <a:rPr lang="en-US" b="1" dirty="0" smtClean="0">
                <a:solidFill>
                  <a:srgbClr val="C00000"/>
                </a:solidFill>
              </a:rPr>
              <a:t>3%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endParaRPr lang="en-US" b="1" dirty="0">
              <a:solidFill>
                <a:srgbClr val="006000"/>
              </a:solidFill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152400" y="0"/>
            <a:ext cx="8839200" cy="5334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spcBef>
                <a:spcPts val="800"/>
              </a:spcBef>
              <a:buSzPct val="95000"/>
              <a:buFont typeface="Wingdings" pitchFamily="2" charset="2"/>
              <a:buNone/>
              <a:defRPr/>
            </a:pPr>
            <a: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Partisan breakdown of </a:t>
            </a: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EPIC-MRA </a:t>
            </a: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marijuana vote </a:t>
            </a: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Dec 2014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630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90763" lvl="4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0000CC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73%  No religious affiliation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70%  Democratic men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69%  Age 18-34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66%  Voted in one of last two general elections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63%  Moderates; liberals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60%  Men age 18-49; Wayne County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59%  Opposed to Tea Party; African Americans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57%  Union members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56%  Age 18-49; Independent men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55%  Democratic women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54%  Age 50-64</a:t>
            </a:r>
            <a:r>
              <a:rPr lang="en-US" b="1" dirty="0" smtClean="0">
                <a:solidFill>
                  <a:srgbClr val="006000"/>
                </a:solidFill>
              </a:rPr>
              <a:t>	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52%  Households with children; women age 18-49</a:t>
            </a:r>
            <a:endParaRPr lang="en-US" b="1" dirty="0">
              <a:solidFill>
                <a:srgbClr val="006000"/>
              </a:solidFill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152400" y="0"/>
            <a:ext cx="8839200" cy="5334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spcBef>
                <a:spcPts val="800"/>
              </a:spcBef>
              <a:buSzPct val="95000"/>
              <a:buFont typeface="Wingdings" pitchFamily="2" charset="2"/>
              <a:buNone/>
              <a:defRPr/>
            </a:pP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Key demographic groups voting YES by more than statewide 50%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566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90763" lvl="4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0000CC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69%  Moderate Republican Tea Party supporters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64%  Strong Republican Tea Party supporters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63%  Conservatives; Republican men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59%  Republican women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57%  Tea Party supporters; age 65 and over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54%  Protestants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51%  Other races; women age 50 and over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50%  Age 50 and over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49%  Catholics; men age 50 and over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48%  All women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47%  Households without children; college educated; age 35-49 </a:t>
            </a:r>
            <a:endParaRPr lang="en-US" b="1" dirty="0">
              <a:solidFill>
                <a:srgbClr val="006000"/>
              </a:solidFill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152400" y="0"/>
            <a:ext cx="8839200" cy="5334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spcBef>
                <a:spcPts val="800"/>
              </a:spcBef>
              <a:buSzPct val="95000"/>
              <a:buFont typeface="Wingdings" pitchFamily="2" charset="2"/>
              <a:buNone/>
              <a:defRPr/>
            </a:pP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Key demographic groups voting NO by more than statewide 46%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Strongl</a:t>
            </a:r>
            <a:r>
              <a:rPr lang="en-US" sz="2200" b="1" dirty="0" smtClean="0">
                <a:solidFill>
                  <a:srgbClr val="0000CC"/>
                </a:solidFill>
              </a:rPr>
              <a:t>y support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	36%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Somewhat support	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15%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r>
              <a:rPr lang="en-US" sz="2200" b="1" dirty="0" smtClean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Total </a:t>
            </a:r>
            <a:r>
              <a:rPr lang="en-US" sz="2200" b="1" dirty="0" smtClean="0">
                <a:solidFill>
                  <a:srgbClr val="C00000"/>
                </a:solidFill>
              </a:rPr>
              <a:t>SUPPORT </a:t>
            </a:r>
            <a:r>
              <a:rPr lang="en-US" sz="2200" b="1" dirty="0">
                <a:solidFill>
                  <a:srgbClr val="C00000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51%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Somewhat oppose	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  9%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Strongly oppose		37%</a:t>
            </a:r>
            <a:r>
              <a:rPr lang="en-US" sz="2200" b="1" dirty="0">
                <a:solidFill>
                  <a:srgbClr val="0000CC"/>
                </a:solidFill>
              </a:rPr>
              <a:t/>
            </a:r>
            <a:br>
              <a:rPr lang="en-US" sz="2200" b="1" dirty="0">
                <a:solidFill>
                  <a:srgbClr val="0000CC"/>
                </a:solidFill>
              </a:rPr>
            </a:br>
            <a:r>
              <a:rPr lang="en-US" sz="2200" b="1" dirty="0" smtClean="0">
                <a:solidFill>
                  <a:srgbClr val="C00000"/>
                </a:solidFill>
              </a:rPr>
              <a:t>Total </a:t>
            </a:r>
            <a:r>
              <a:rPr lang="en-US" sz="2200" b="1" dirty="0" smtClean="0">
                <a:solidFill>
                  <a:srgbClr val="C00000"/>
                </a:solidFill>
              </a:rPr>
              <a:t>NO vote	</a:t>
            </a:r>
            <a:r>
              <a:rPr lang="en-US" sz="2200" b="1" dirty="0">
                <a:solidFill>
                  <a:srgbClr val="C00000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46%</a:t>
            </a:r>
            <a:r>
              <a:rPr lang="en-US" sz="2200" b="1" dirty="0">
                <a:solidFill>
                  <a:srgbClr val="C00000"/>
                </a:solidFill>
              </a:rPr>
              <a:t/>
            </a:r>
            <a:br>
              <a:rPr lang="en-US" sz="2200" b="1" dirty="0">
                <a:solidFill>
                  <a:srgbClr val="C00000"/>
                </a:solidFill>
              </a:rPr>
            </a:b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>
                <a:solidFill>
                  <a:srgbClr val="0000CC"/>
                </a:solidFill>
              </a:rPr>
              <a:t>Undecided	  	 </a:t>
            </a:r>
            <a:r>
              <a:rPr lang="en-US" sz="2200" b="1" dirty="0" smtClean="0">
                <a:solidFill>
                  <a:srgbClr val="0000CC"/>
                </a:solidFill>
              </a:rPr>
              <a:t>	  3%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MRG Statewide Michigan Poll – April 2015</a:t>
            </a:r>
            <a:endParaRPr lang="en-US" sz="2400" i="0" u="sng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4876800" y="838200"/>
          <a:ext cx="4189413" cy="5257800"/>
        </p:xfrm>
        <a:graphic>
          <a:graphicData uri="http://schemas.openxmlformats.org/presentationml/2006/ole">
            <p:oleObj spid="_x0000_s409602" name="Chart" r:id="rId3" imgW="4572000" imgH="4400685" progId="MSGraph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66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90763" lvl="4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0000CC"/>
              </a:solidFill>
            </a:endParaRPr>
          </a:p>
          <a:p>
            <a:pPr marL="2290763" lvl="4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	        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smtClean="0"/>
              <a:t>Support 	         Oppose       	</a:t>
            </a:r>
            <a:endParaRPr lang="en-US" b="1" dirty="0" smtClean="0"/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0000CC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00CC"/>
                </a:solidFill>
              </a:rPr>
              <a:t>Democrats</a:t>
            </a:r>
            <a:r>
              <a:rPr lang="en-US" b="1" dirty="0" smtClean="0">
                <a:solidFill>
                  <a:srgbClr val="0000CC"/>
                </a:solidFill>
              </a:rPr>
              <a:t>		</a:t>
            </a:r>
            <a:r>
              <a:rPr lang="en-US" b="1" dirty="0" smtClean="0">
                <a:solidFill>
                  <a:srgbClr val="0000CC"/>
                </a:solidFill>
              </a:rPr>
              <a:t>64%</a:t>
            </a:r>
            <a:r>
              <a:rPr lang="en-US" b="1" dirty="0" smtClean="0">
                <a:solidFill>
                  <a:srgbClr val="0000CC"/>
                </a:solidFill>
              </a:rPr>
              <a:t>			</a:t>
            </a:r>
            <a:r>
              <a:rPr lang="en-US" b="1" dirty="0" smtClean="0">
                <a:solidFill>
                  <a:srgbClr val="0000CC"/>
                </a:solidFill>
              </a:rPr>
              <a:t>33%</a:t>
            </a:r>
            <a:r>
              <a:rPr lang="en-US" b="1" dirty="0" smtClean="0">
                <a:solidFill>
                  <a:srgbClr val="0000CC"/>
                </a:solidFill>
              </a:rPr>
              <a:t>		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C00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6000"/>
                </a:solidFill>
              </a:rPr>
              <a:t>Independents</a:t>
            </a:r>
            <a:r>
              <a:rPr lang="en-US" b="1" dirty="0" smtClean="0">
                <a:solidFill>
                  <a:srgbClr val="006000"/>
                </a:solidFill>
              </a:rPr>
              <a:t>		</a:t>
            </a:r>
            <a:r>
              <a:rPr lang="en-US" b="1" dirty="0" smtClean="0">
                <a:solidFill>
                  <a:srgbClr val="006000"/>
                </a:solidFill>
              </a:rPr>
              <a:t>49%</a:t>
            </a:r>
            <a:r>
              <a:rPr lang="en-US" b="1" dirty="0" smtClean="0">
                <a:solidFill>
                  <a:srgbClr val="006000"/>
                </a:solidFill>
              </a:rPr>
              <a:t>			</a:t>
            </a:r>
            <a:r>
              <a:rPr lang="en-US" b="1" dirty="0" smtClean="0">
                <a:solidFill>
                  <a:srgbClr val="006000"/>
                </a:solidFill>
              </a:rPr>
              <a:t>45%</a:t>
            </a:r>
            <a:r>
              <a:rPr lang="en-US" b="1" dirty="0" smtClean="0">
                <a:solidFill>
                  <a:srgbClr val="006000"/>
                </a:solidFill>
              </a:rPr>
              <a:t>		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006000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 </a:t>
            </a:r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Republicans</a:t>
            </a:r>
            <a:r>
              <a:rPr lang="en-US" b="1" dirty="0" smtClean="0">
                <a:solidFill>
                  <a:srgbClr val="C00000"/>
                </a:solidFill>
              </a:rPr>
              <a:t>		</a:t>
            </a:r>
            <a:r>
              <a:rPr lang="en-US" b="1" dirty="0" smtClean="0">
                <a:solidFill>
                  <a:srgbClr val="C00000"/>
                </a:solidFill>
              </a:rPr>
              <a:t>36%</a:t>
            </a:r>
            <a:r>
              <a:rPr lang="en-US" b="1" dirty="0" smtClean="0">
                <a:solidFill>
                  <a:srgbClr val="C00000"/>
                </a:solidFill>
              </a:rPr>
              <a:t>			</a:t>
            </a:r>
            <a:r>
              <a:rPr lang="en-US" b="1" dirty="0" smtClean="0">
                <a:solidFill>
                  <a:srgbClr val="C00000"/>
                </a:solidFill>
              </a:rPr>
              <a:t>62%</a:t>
            </a:r>
            <a:r>
              <a:rPr lang="en-US" b="1" dirty="0" smtClean="0">
                <a:solidFill>
                  <a:srgbClr val="C00000"/>
                </a:solidFill>
              </a:rPr>
              <a:t>		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</a:t>
            </a: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00CC"/>
                </a:solidFill>
              </a:rPr>
              <a:t>	</a:t>
            </a:r>
            <a:endParaRPr lang="en-US" b="1" dirty="0" smtClean="0">
              <a:solidFill>
                <a:srgbClr val="0000CC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endParaRPr lang="en-US" b="1" dirty="0" smtClean="0">
              <a:solidFill>
                <a:srgbClr val="0000CC"/>
              </a:solidFill>
            </a:endParaRPr>
          </a:p>
          <a:p>
            <a:pPr marL="461963" indent="-461963">
              <a:lnSpc>
                <a:spcPct val="80000"/>
              </a:lnSpc>
              <a:spcBef>
                <a:spcPct val="50000"/>
              </a:spcBef>
              <a:buSzPct val="95000"/>
            </a:pPr>
            <a:r>
              <a:rPr lang="en-US" b="1" dirty="0" smtClean="0">
                <a:solidFill>
                  <a:srgbClr val="006000"/>
                </a:solidFill>
              </a:rPr>
              <a:t>	</a:t>
            </a:r>
            <a:endParaRPr lang="en-US" b="1" dirty="0">
              <a:solidFill>
                <a:srgbClr val="006000"/>
              </a:solidFill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152400" y="0"/>
            <a:ext cx="8839200" cy="5334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spcBef>
                <a:spcPts val="800"/>
              </a:spcBef>
              <a:buSzPct val="95000"/>
              <a:buFont typeface="Wingdings" pitchFamily="2" charset="2"/>
              <a:buNone/>
              <a:defRPr/>
            </a:pPr>
            <a: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Partisan breakdown of </a:t>
            </a: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MRG </a:t>
            </a: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marijuana results </a:t>
            </a:r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April 2015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609600"/>
            <a:ext cx="8763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Which of the following </a:t>
            </a:r>
            <a:r>
              <a:rPr lang="en-US" sz="2200" b="1" dirty="0" smtClean="0">
                <a:solidFill>
                  <a:srgbClr val="0000CC"/>
                </a:solidFill>
              </a:rPr>
              <a:t>options for legalizing recreational marijuana do you most prefer?  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State should tax &amp; control production &amp; distribution,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with limited number of state-approved growers</a:t>
            </a:r>
            <a:r>
              <a:rPr lang="en-US" sz="2200" b="1" dirty="0" smtClean="0">
                <a:solidFill>
                  <a:srgbClr val="0000CC"/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21%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State should tax &amp; control production &amp; distribution,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 </a:t>
            </a:r>
            <a:r>
              <a:rPr lang="en-US" sz="2200" b="1" dirty="0" smtClean="0">
                <a:solidFill>
                  <a:srgbClr val="0000CC"/>
                </a:solidFill>
              </a:rPr>
              <a:t>	but allow for local and home grown operations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27%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State should NOT tax or control production &amp;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distribution, </a:t>
            </a:r>
            <a:r>
              <a:rPr lang="en-US" sz="2200" b="1" dirty="0" smtClean="0">
                <a:solidFill>
                  <a:srgbClr val="0000CC"/>
                </a:solidFill>
              </a:rPr>
              <a:t>local governments should determine that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sz="2200" b="1" dirty="0" smtClean="0">
                <a:solidFill>
                  <a:srgbClr val="C00000"/>
                </a:solidFill>
              </a:rPr>
              <a:t>8%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C00000"/>
                </a:solidFill>
              </a:rPr>
              <a:t>	Total in FAVOR of Legalization				56%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Recreational marijuana SHOULD NOT be legalized</a:t>
            </a:r>
            <a:r>
              <a:rPr lang="en-US" sz="2200" b="1" dirty="0" smtClean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40%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Undecided/Refused					 	  </a:t>
            </a:r>
            <a:r>
              <a:rPr lang="en-US" sz="2200" b="1" dirty="0" smtClean="0">
                <a:solidFill>
                  <a:srgbClr val="C00000"/>
                </a:solidFill>
              </a:rPr>
              <a:t>4%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86800" cy="5334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DENNO Research Poll conducted for PSC – August 2015</a:t>
            </a:r>
            <a:endParaRPr lang="en-US" sz="2400" i="0" u="sng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800"/>
              </a:spcBef>
              <a:defRPr/>
            </a:pPr>
            <a:r>
              <a:rPr lang="en-US" sz="2200" b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Nationwide Gallup Poll -- Legalization of Marijuana – October 11, 2015   </a:t>
            </a:r>
            <a:endParaRPr lang="en-US" b="1" u="sng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990600"/>
            <a:ext cx="449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r>
              <a:rPr lang="en-US" sz="2200" b="1" dirty="0" smtClean="0">
                <a:solidFill>
                  <a:srgbClr val="0000CC"/>
                </a:solidFill>
              </a:rPr>
              <a:t>“Do you think the use of marijuana should be made legal, or not?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Yes, legal	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58%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endParaRPr lang="en-US" sz="2200" b="1" dirty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No, illegal	 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40%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endParaRPr lang="en-US" sz="2200" b="1" dirty="0" smtClean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Unsure</a:t>
            </a:r>
            <a:r>
              <a:rPr lang="en-US" sz="2200" b="1" dirty="0">
                <a:solidFill>
                  <a:srgbClr val="0000CC"/>
                </a:solidFill>
              </a:rPr>
              <a:t>	  	</a:t>
            </a:r>
            <a:r>
              <a:rPr lang="en-US" sz="2200" b="1" dirty="0" smtClean="0">
                <a:solidFill>
                  <a:srgbClr val="0000CC"/>
                </a:solidFill>
              </a:rPr>
              <a:t>  2%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4419601" y="990600"/>
          <a:ext cx="4724400" cy="5181599"/>
        </p:xfrm>
        <a:graphic>
          <a:graphicData uri="http://schemas.openxmlformats.org/presentationml/2006/ole">
            <p:oleObj spid="_x0000_s236546" name="Chart" r:id="rId3" imgW="4572000" imgH="440068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i="0" dirty="0" smtClean="0"/>
              <a:t>Gallup Poll Marijuana History</a:t>
            </a:r>
            <a:endParaRPr lang="en-US" i="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990600"/>
          <a:ext cx="8763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800"/>
              </a:spcBef>
              <a:defRPr/>
            </a:pPr>
            <a:r>
              <a:rPr lang="en-US" sz="2200" b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Nationwide CBS Poll -- Legalization of Marijuana – April, 2015   </a:t>
            </a:r>
            <a:endParaRPr lang="en-US" b="1" u="sng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990600"/>
            <a:ext cx="449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r>
              <a:rPr lang="en-US" sz="2200" b="1" dirty="0" smtClean="0">
                <a:solidFill>
                  <a:srgbClr val="0000CC"/>
                </a:solidFill>
              </a:rPr>
              <a:t>“Do you think the use of marijuana should be made legal, or not?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Yes, legal	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53%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endParaRPr lang="en-US" sz="2200" b="1" dirty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No, illegal	 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43%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endParaRPr lang="en-US" sz="2200" b="1" dirty="0" smtClean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Unsure</a:t>
            </a:r>
            <a:r>
              <a:rPr lang="en-US" sz="2200" b="1" dirty="0">
                <a:solidFill>
                  <a:srgbClr val="0000CC"/>
                </a:solidFill>
              </a:rPr>
              <a:t>	  	</a:t>
            </a:r>
            <a:r>
              <a:rPr lang="en-US" sz="2200" b="1" dirty="0" smtClean="0">
                <a:solidFill>
                  <a:srgbClr val="0000CC"/>
                </a:solidFill>
              </a:rPr>
              <a:t>  5%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4419601" y="990600"/>
          <a:ext cx="4724400" cy="5181599"/>
        </p:xfrm>
        <a:graphic>
          <a:graphicData uri="http://schemas.openxmlformats.org/presentationml/2006/ole">
            <p:oleObj spid="_x0000_s398338" name="Chart" r:id="rId3" imgW="4572000" imgH="440068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800"/>
              </a:spcBef>
              <a:defRPr/>
            </a:pPr>
            <a:r>
              <a:rPr lang="en-US" sz="2200" b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Nationwide PEW Research -- Legalization of Marijuana – March, 2015   </a:t>
            </a:r>
            <a:endParaRPr lang="en-US" b="1" u="sng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990600"/>
            <a:ext cx="449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r>
              <a:rPr lang="en-US" sz="2200" b="1" dirty="0" smtClean="0">
                <a:solidFill>
                  <a:srgbClr val="0000CC"/>
                </a:solidFill>
              </a:rPr>
              <a:t>“Do you think the use of marijuana should be made legal, or not?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Yes, legal	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53%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endParaRPr lang="en-US" sz="2200" b="1" dirty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No, illegal	   </a:t>
            </a:r>
            <a:r>
              <a:rPr lang="en-US" sz="2200" b="1" dirty="0">
                <a:solidFill>
                  <a:srgbClr val="0000CC"/>
                </a:solidFill>
              </a:rPr>
              <a:t>	</a:t>
            </a:r>
            <a:r>
              <a:rPr lang="en-US" sz="2200" b="1" dirty="0" smtClean="0">
                <a:solidFill>
                  <a:srgbClr val="0000CC"/>
                </a:solidFill>
              </a:rPr>
              <a:t>44%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</a:pPr>
            <a:endParaRPr lang="en-US" sz="2200" b="1" dirty="0" smtClean="0">
              <a:solidFill>
                <a:srgbClr val="006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CC"/>
                </a:solidFill>
              </a:rPr>
              <a:t>Unsure</a:t>
            </a:r>
            <a:r>
              <a:rPr lang="en-US" sz="2200" b="1" dirty="0">
                <a:solidFill>
                  <a:srgbClr val="0000CC"/>
                </a:solidFill>
              </a:rPr>
              <a:t>	  	</a:t>
            </a:r>
            <a:r>
              <a:rPr lang="en-US" sz="2200" b="1" dirty="0" smtClean="0">
                <a:solidFill>
                  <a:srgbClr val="0000CC"/>
                </a:solidFill>
              </a:rPr>
              <a:t>  3%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</a:pPr>
            <a:endParaRPr lang="en-US" sz="2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4419600" y="914400"/>
          <a:ext cx="4724400" cy="5181599"/>
        </p:xfrm>
        <a:graphic>
          <a:graphicData uri="http://schemas.openxmlformats.org/presentationml/2006/ole">
            <p:oleObj spid="_x0000_s399362" name="Chart" r:id="rId3" imgW="4572000" imgH="440068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Which of the following substances is most harmful to a person’s health?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Tobacco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20%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Alcohol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18%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Sugar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	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17%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Marijuana	</a:t>
            </a:r>
            <a:r>
              <a:rPr lang="en-US" sz="2200" b="1" dirty="0">
                <a:solidFill>
                  <a:srgbClr val="0000CC"/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10%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All 				  </a:t>
            </a:r>
            <a:r>
              <a:rPr lang="en-US" sz="2200" b="1" dirty="0" smtClean="0">
                <a:solidFill>
                  <a:srgbClr val="C00000"/>
                </a:solidFill>
              </a:rPr>
              <a:t>7%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NBC News Survey – March, 2014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Which comes closer to your view about the use of marijuana by adults? 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It should be legal for personal use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39%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It should be legal for medicinal use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44%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It should NOT be legal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	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16%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Unsure/Refused			</a:t>
            </a:r>
            <a:r>
              <a:rPr lang="en-US" sz="2200" b="1" dirty="0">
                <a:solidFill>
                  <a:srgbClr val="0000CC"/>
                </a:solidFill>
              </a:rPr>
              <a:t>		</a:t>
            </a:r>
            <a:r>
              <a:rPr lang="en-US" sz="2200" b="1" dirty="0" smtClean="0">
                <a:solidFill>
                  <a:srgbClr val="0000CC"/>
                </a:solidFill>
              </a:rPr>
              <a:t>  </a:t>
            </a:r>
            <a:r>
              <a:rPr lang="en-US" sz="2200" b="1" dirty="0" smtClean="0">
                <a:solidFill>
                  <a:srgbClr val="C00000"/>
                </a:solidFill>
              </a:rPr>
              <a:t>2%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PEW Research – February, 2014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If marijuana use is NOT legalized, do you think people convicted of possessing small amounts of marijuana should serve time in jail, or not?  </a:t>
            </a: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Should spend time in jail	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22%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Should NOT spend time in jail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76%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Unsure/Refused			</a:t>
            </a:r>
            <a:r>
              <a:rPr lang="en-US" sz="2200" b="1" dirty="0">
                <a:solidFill>
                  <a:srgbClr val="0000CC"/>
                </a:solidFill>
              </a:rPr>
              <a:t>		</a:t>
            </a:r>
            <a:r>
              <a:rPr lang="en-US" sz="2200" b="1" dirty="0" smtClean="0">
                <a:solidFill>
                  <a:srgbClr val="0000CC"/>
                </a:solidFill>
              </a:rPr>
              <a:t>  </a:t>
            </a:r>
            <a:r>
              <a:rPr lang="en-US" sz="2200" b="1" dirty="0" smtClean="0">
                <a:solidFill>
                  <a:srgbClr val="C00000"/>
                </a:solidFill>
              </a:rPr>
              <a:t>2%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PEW Research – February, 2014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As you may know, voters in Colorado passed a law legalizing marijuana for recreational use in 2012. Do you support or oppose this law? </a:t>
            </a: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Supports the law	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58%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Opposes the law	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200" b="1" dirty="0" smtClean="0">
                <a:solidFill>
                  <a:srgbClr val="C00000"/>
                </a:solidFill>
              </a:rPr>
              <a:t>38%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endParaRPr lang="en-US" sz="2200" b="1" dirty="0" smtClean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0000CC"/>
                </a:solidFill>
              </a:rPr>
              <a:t>Unsure/Refused			  </a:t>
            </a:r>
            <a:r>
              <a:rPr lang="en-US" sz="2200" b="1" dirty="0" smtClean="0">
                <a:solidFill>
                  <a:srgbClr val="C00000"/>
                </a:solidFill>
              </a:rPr>
              <a:t>4%</a:t>
            </a:r>
            <a:endParaRPr lang="en-US" sz="2200" b="1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defRPr/>
            </a:pP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SzPct val="95000"/>
              <a:buFont typeface="Wingdings" pitchFamily="2" charset="2"/>
              <a:buNone/>
              <a:defRPr/>
            </a:pPr>
            <a:endParaRPr lang="en-US" sz="2200" b="1" dirty="0">
              <a:solidFill>
                <a:srgbClr val="0000CC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457200"/>
          </a:xfrm>
          <a:solidFill>
            <a:srgbClr val="FFFFFF">
              <a:alpha val="5000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2400" i="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Quinnipiac University Poll -- Colorado – February, 2015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0000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10522</TotalTime>
  <Words>421</Words>
  <Application>Microsoft Office PowerPoint</Application>
  <PresentationFormat>On-screen Show (4:3)</PresentationFormat>
  <Paragraphs>228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Default Design</vt:lpstr>
      <vt:lpstr>Chart</vt:lpstr>
      <vt:lpstr>Microsoft Graph Chart</vt:lpstr>
      <vt:lpstr>Slide 1</vt:lpstr>
      <vt:lpstr>Slide 2</vt:lpstr>
      <vt:lpstr>Gallup Poll Marijuana History</vt:lpstr>
      <vt:lpstr>Slide 4</vt:lpstr>
      <vt:lpstr>Slide 5</vt:lpstr>
      <vt:lpstr>NBC News Survey – March, 2014</vt:lpstr>
      <vt:lpstr>PEW Research – February, 2014</vt:lpstr>
      <vt:lpstr>PEW Research – February, 2014</vt:lpstr>
      <vt:lpstr>Quinnipiac University Poll -- Colorado – February, 2015</vt:lpstr>
      <vt:lpstr>Quinnipiac University Poll -- Colorado – February, 2015</vt:lpstr>
      <vt:lpstr>Quinnipiac University Poll -- Colorado – February, 2015</vt:lpstr>
      <vt:lpstr>EPIC-MRA Statewide Michigan Poll for NORML – Sept 2013</vt:lpstr>
      <vt:lpstr>EPIC-MRA Statewide Poll – December 2014</vt:lpstr>
      <vt:lpstr>Slide 14</vt:lpstr>
      <vt:lpstr>Slide 15</vt:lpstr>
      <vt:lpstr>Slide 16</vt:lpstr>
      <vt:lpstr>MRG Statewide Michigan Poll – April 2015</vt:lpstr>
      <vt:lpstr>Slide 18</vt:lpstr>
      <vt:lpstr>DENNO Research Poll conducted for PSC – August 2015</vt:lpstr>
    </vt:vector>
  </TitlesOfParts>
  <Company>EPIC-MRA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 Legislative Consultants</dc:title>
  <dc:creator>Bernie P.</dc:creator>
  <cp:lastModifiedBy>Bernie</cp:lastModifiedBy>
  <cp:revision>920</cp:revision>
  <dcterms:created xsi:type="dcterms:W3CDTF">2003-05-07T20:58:01Z</dcterms:created>
  <dcterms:modified xsi:type="dcterms:W3CDTF">2015-11-11T21:31:48Z</dcterms:modified>
</cp:coreProperties>
</file>